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5"/>
  </p:notesMasterIdLst>
  <p:handoutMasterIdLst>
    <p:handoutMasterId r:id="rId36"/>
  </p:handoutMasterIdLst>
  <p:sldIdLst>
    <p:sldId id="503" r:id="rId2"/>
    <p:sldId id="276" r:id="rId3"/>
    <p:sldId id="353" r:id="rId4"/>
    <p:sldId id="880" r:id="rId5"/>
    <p:sldId id="871" r:id="rId6"/>
    <p:sldId id="610" r:id="rId7"/>
    <p:sldId id="869" r:id="rId8"/>
    <p:sldId id="878" r:id="rId9"/>
    <p:sldId id="875" r:id="rId10"/>
    <p:sldId id="883" r:id="rId11"/>
    <p:sldId id="867" r:id="rId12"/>
    <p:sldId id="870" r:id="rId13"/>
    <p:sldId id="874" r:id="rId14"/>
    <p:sldId id="616" r:id="rId15"/>
    <p:sldId id="868" r:id="rId16"/>
    <p:sldId id="876" r:id="rId17"/>
    <p:sldId id="872" r:id="rId18"/>
    <p:sldId id="879" r:id="rId19"/>
    <p:sldId id="881" r:id="rId20"/>
    <p:sldId id="882" r:id="rId21"/>
    <p:sldId id="877" r:id="rId22"/>
    <p:sldId id="890" r:id="rId23"/>
    <p:sldId id="891" r:id="rId24"/>
    <p:sldId id="892" r:id="rId25"/>
    <p:sldId id="893" r:id="rId26"/>
    <p:sldId id="654" r:id="rId27"/>
    <p:sldId id="884" r:id="rId28"/>
    <p:sldId id="886" r:id="rId29"/>
    <p:sldId id="887" r:id="rId30"/>
    <p:sldId id="888" r:id="rId31"/>
    <p:sldId id="633" r:id="rId32"/>
    <p:sldId id="504" r:id="rId33"/>
    <p:sldId id="50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HTML" id="{66DCFE1F-60FD-44F2-BE82-706DDBC14898}">
          <p14:sldIdLst>
            <p14:sldId id="353"/>
            <p14:sldId id="880"/>
            <p14:sldId id="871"/>
          </p14:sldIdLst>
        </p14:section>
        <p14:section name="Основни компоненти на HTML" id="{EB44CA50-B176-0C4C-B0D0-5459023C7783}">
          <p14:sldIdLst>
            <p14:sldId id="610"/>
            <p14:sldId id="869"/>
            <p14:sldId id="878"/>
            <p14:sldId id="875"/>
            <p14:sldId id="883"/>
            <p14:sldId id="867"/>
            <p14:sldId id="870"/>
            <p14:sldId id="874"/>
          </p14:sldIdLst>
        </p14:section>
        <p14:section name="Структурни тагове" id="{2B3E1915-4BA2-9447-BC07-AE658EE7EC35}">
          <p14:sldIdLst>
            <p14:sldId id="616"/>
            <p14:sldId id="868"/>
            <p14:sldId id="876"/>
            <p14:sldId id="872"/>
            <p14:sldId id="879"/>
            <p14:sldId id="881"/>
            <p14:sldId id="882"/>
            <p14:sldId id="877"/>
          </p14:sldIdLst>
        </p14:section>
        <p14:section name="HTML дърво (DOM)" id="{F3E5E60E-1C29-2A40-A946-DE661CC0CC66}">
          <p14:sldIdLst>
            <p14:sldId id="890"/>
            <p14:sldId id="891"/>
            <p14:sldId id="892"/>
            <p14:sldId id="893"/>
          </p14:sldIdLst>
        </p14:section>
        <p14:section name="Демо" id="{276EAB92-AF41-DD42-AFD3-D1ABB239E1A7}">
          <p14:sldIdLst>
            <p14:sldId id="654"/>
            <p14:sldId id="884"/>
            <p14:sldId id="886"/>
            <p14:sldId id="887"/>
            <p14:sldId id="888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B4BF2F8-D32F-9387-A6CE-368ED6EFDCF0}" name="Zaraliev" initials="KZ" userId="S::Zaraliev@students.softuni.bg::e1c6524a-140e-4108-9ad5-21636343196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8" clrIdx="0">
    <p:extLst>
      <p:ext uri="{19B8F6BF-5375-455C-9EA6-DF929625EA0E}">
        <p15:presenceInfo xmlns:p15="http://schemas.microsoft.com/office/powerpoint/2012/main" userId="PC" providerId="None"/>
      </p:ext>
    </p:extLst>
  </p:cmAuthor>
  <p:cmAuthor id="2" name="Mirela Damyanova" initials="MD" lastIdx="6" clrIdx="1">
    <p:extLst>
      <p:ext uri="{19B8F6BF-5375-455C-9EA6-DF929625EA0E}">
        <p15:presenceInfo xmlns:p15="http://schemas.microsoft.com/office/powerpoint/2012/main" userId="Mirela Damyanov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9100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 autoAdjust="0"/>
    <p:restoredTop sz="95427" autoAdjust="0"/>
  </p:normalViewPr>
  <p:slideViewPr>
    <p:cSldViewPr showGuides="1">
      <p:cViewPr varScale="1">
        <p:scale>
          <a:sx n="93" d="100"/>
          <a:sy n="93" d="100"/>
        </p:scale>
        <p:origin x="216" y="52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22.02.26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2/22/26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740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9941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</a:t>
            </a:r>
            <a:r>
              <a:rPr lang="en-US" dirty="0"/>
              <a:t>"</a:t>
            </a:r>
            <a:r>
              <a:rPr lang="bg-BG" dirty="0"/>
              <a:t>Информационни технологии"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971589"/>
          </a:xfrm>
        </p:spPr>
        <p:txBody>
          <a:bodyPr>
            <a:noAutofit/>
          </a:bodyPr>
          <a:lstStyle/>
          <a:p>
            <a:r>
              <a:rPr lang="bg-BG" sz="4400" dirty="0"/>
              <a:t>Основни компоненти на </a:t>
            </a:r>
            <a:r>
              <a:rPr lang="en-US" sz="4400" dirty="0"/>
              <a:t>HTML</a:t>
            </a:r>
            <a:endParaRPr lang="bg-BG" sz="4400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>
            <a:noAutofit/>
          </a:bodyPr>
          <a:lstStyle/>
          <a:p>
            <a:r>
              <a:rPr lang="bg-BG" sz="6600" dirty="0"/>
              <a:t>Основи на </a:t>
            </a:r>
            <a:r>
              <a:rPr lang="en-US" sz="6600" dirty="0"/>
              <a:t>HTML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1007" y="3056137"/>
            <a:ext cx="1819960" cy="849053"/>
          </a:xfrm>
          <a:prstGeom prst="rect">
            <a:avLst/>
          </a:prstGeo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E0636FF-9DFF-1E3C-B648-B7D58C2CC7D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90123" y="3400017"/>
            <a:ext cx="5248260" cy="2188983"/>
          </a:xfr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7"/>
    </mc:Choice>
    <mc:Fallback xmlns="">
      <p:transition spd="slow" advTm="259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0050E9-8316-4238-E1DD-70F855312D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6B9FF28-AB2E-2517-E828-316BB0E51E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Не всички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en-US" b="1" dirty="0"/>
              <a:t>HTML </a:t>
            </a:r>
            <a:r>
              <a:rPr lang="bg-BG" b="1" dirty="0"/>
              <a:t>тагове </a:t>
            </a:r>
            <a:r>
              <a:rPr lang="bg-BG" dirty="0"/>
              <a:t>имат </a:t>
            </a:r>
            <a:r>
              <a:rPr lang="bg-BG" b="1" dirty="0">
                <a:solidFill>
                  <a:schemeClr val="bg1"/>
                </a:solidFill>
              </a:rPr>
              <a:t>затварящ таг</a:t>
            </a:r>
          </a:p>
          <a:p>
            <a:r>
              <a:rPr lang="bg-BG" b="1" dirty="0"/>
              <a:t>Самостоятелните елементи </a:t>
            </a:r>
            <a:r>
              <a:rPr lang="bg-BG" dirty="0"/>
              <a:t>(</a:t>
            </a:r>
            <a:r>
              <a:rPr lang="en-US" dirty="0"/>
              <a:t>void) с</a:t>
            </a:r>
            <a:r>
              <a:rPr lang="bg-BG" dirty="0"/>
              <a:t>е изписват </a:t>
            </a:r>
            <a:r>
              <a:rPr lang="bg-BG" b="1" dirty="0">
                <a:solidFill>
                  <a:schemeClr val="bg1"/>
                </a:solidFill>
              </a:rPr>
              <a:t>само веднъж</a:t>
            </a:r>
          </a:p>
          <a:p>
            <a:r>
              <a:rPr lang="bg-BG" b="1" dirty="0"/>
              <a:t>Пример</a:t>
            </a:r>
            <a:r>
              <a:rPr lang="en-US" b="1" dirty="0"/>
              <a:t>:</a:t>
            </a:r>
          </a:p>
          <a:p>
            <a:endParaRPr lang="en-BG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5BEB0C2-4FD0-9B52-1A99-816F87B13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Самозатварящи се тагове</a:t>
            </a:r>
            <a:endParaRPr lang="en-BG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5D2904C-A16D-E1B7-5677-0E1F18489F55}"/>
              </a:ext>
            </a:extLst>
          </p:cNvPr>
          <p:cNvSpPr txBox="1">
            <a:spLocks/>
          </p:cNvSpPr>
          <p:nvPr/>
        </p:nvSpPr>
        <p:spPr>
          <a:xfrm>
            <a:off x="681805" y="3958616"/>
            <a:ext cx="1872799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</a:t>
            </a:r>
            <a:r>
              <a:rPr lang="en-US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3901EB9-DA58-E288-E197-54A689303469}"/>
              </a:ext>
            </a:extLst>
          </p:cNvPr>
          <p:cNvSpPr txBox="1">
            <a:spLocks/>
          </p:cNvSpPr>
          <p:nvPr/>
        </p:nvSpPr>
        <p:spPr>
          <a:xfrm>
            <a:off x="4389303" y="3960508"/>
            <a:ext cx="1872799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hr</a:t>
            </a:r>
            <a:r>
              <a:rPr lang="en-US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FFD5834-A842-A75D-D3F5-09CF9982174E}"/>
              </a:ext>
            </a:extLst>
          </p:cNvPr>
          <p:cNvSpPr txBox="1">
            <a:spLocks/>
          </p:cNvSpPr>
          <p:nvPr/>
        </p:nvSpPr>
        <p:spPr>
          <a:xfrm>
            <a:off x="8096801" y="3958616"/>
            <a:ext cx="1872799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meta</a:t>
            </a:r>
            <a:r>
              <a:rPr lang="en-US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34BD0C7A-53C3-C2F4-9684-4E13F4F35AA7}"/>
              </a:ext>
            </a:extLst>
          </p:cNvPr>
          <p:cNvSpPr/>
          <p:nvPr/>
        </p:nvSpPr>
        <p:spPr bwMode="auto">
          <a:xfrm>
            <a:off x="681805" y="5499000"/>
            <a:ext cx="1530000" cy="612671"/>
          </a:xfrm>
          <a:prstGeom prst="wedgeRoundRectCallout">
            <a:avLst>
              <a:gd name="adj1" fmla="val 10654"/>
              <a:gd name="adj2" fmla="val -2191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 ред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50FD9A1F-1282-A785-CD17-80D32B609BD1}"/>
              </a:ext>
            </a:extLst>
          </p:cNvPr>
          <p:cNvSpPr/>
          <p:nvPr/>
        </p:nvSpPr>
        <p:spPr bwMode="auto">
          <a:xfrm>
            <a:off x="7761000" y="5499000"/>
            <a:ext cx="3683475" cy="612671"/>
          </a:xfrm>
          <a:prstGeom prst="wedgeRoundRectCallout">
            <a:avLst>
              <a:gd name="adj1" fmla="val -15438"/>
              <a:gd name="adj2" fmla="val -22344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Служебна информация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4829A393-1D67-786A-7200-F3F7C945A7F8}"/>
              </a:ext>
            </a:extLst>
          </p:cNvPr>
          <p:cNvSpPr/>
          <p:nvPr/>
        </p:nvSpPr>
        <p:spPr bwMode="auto">
          <a:xfrm>
            <a:off x="3261000" y="5499000"/>
            <a:ext cx="3470151" cy="612671"/>
          </a:xfrm>
          <a:prstGeom prst="wedgeRoundRectCallout">
            <a:avLst>
              <a:gd name="adj1" fmla="val 10161"/>
              <a:gd name="adj2" fmla="val -21047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Хоризонтална линия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980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7BB186-0625-4E0B-CA1A-C0211BD000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854CD-BCD9-A1E9-4F85-ADBDD20E5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Пълната конструкция </a:t>
            </a:r>
            <a:r>
              <a:rPr lang="bg-BG" dirty="0"/>
              <a:t>от </a:t>
            </a:r>
            <a:r>
              <a:rPr lang="bg-BG" b="1" dirty="0"/>
              <a:t>отварящ таг</a:t>
            </a:r>
            <a:r>
              <a:rPr lang="bg-BG" dirty="0"/>
              <a:t>, </a:t>
            </a:r>
            <a:r>
              <a:rPr lang="bg-BG" b="1" dirty="0"/>
              <a:t>съдържание</a:t>
            </a:r>
            <a:r>
              <a:rPr lang="bg-BG" dirty="0"/>
              <a:t> и </a:t>
            </a:r>
            <a:r>
              <a:rPr lang="bg-BG" b="1" dirty="0"/>
              <a:t>затварящ таг</a:t>
            </a:r>
          </a:p>
          <a:p>
            <a:r>
              <a:rPr lang="bg-BG" dirty="0"/>
              <a:t>Цялата </a:t>
            </a:r>
            <a:r>
              <a:rPr lang="en-US" b="1" dirty="0"/>
              <a:t>HTML </a:t>
            </a:r>
            <a:r>
              <a:rPr lang="bg-BG" b="1" dirty="0"/>
              <a:t>страница </a:t>
            </a:r>
            <a:r>
              <a:rPr lang="bg-BG" dirty="0"/>
              <a:t>е </a:t>
            </a:r>
            <a:r>
              <a:rPr lang="bg-BG" b="1" dirty="0">
                <a:solidFill>
                  <a:schemeClr val="bg1"/>
                </a:solidFill>
              </a:rPr>
              <a:t>изградена</a:t>
            </a:r>
            <a:r>
              <a:rPr lang="bg-BG" dirty="0"/>
              <a:t> от </a:t>
            </a:r>
            <a:r>
              <a:rPr lang="bg-BG" b="1" dirty="0">
                <a:solidFill>
                  <a:schemeClr val="bg1"/>
                </a:solidFill>
              </a:rPr>
              <a:t>елементи</a:t>
            </a:r>
          </a:p>
          <a:p>
            <a:r>
              <a:rPr lang="bg-BG" b="1" dirty="0"/>
              <a:t>Пример</a:t>
            </a:r>
            <a:r>
              <a:rPr lang="en-US" b="1" dirty="0"/>
              <a:t>:</a:t>
            </a:r>
            <a:r>
              <a:rPr lang="bg-BG" b="1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356433-E514-4027-6B14-FC4301AF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A5424F-59C0-C226-0741-966B2A438C24}"/>
              </a:ext>
            </a:extLst>
          </p:cNvPr>
          <p:cNvSpPr txBox="1">
            <a:spLocks/>
          </p:cNvSpPr>
          <p:nvPr/>
        </p:nvSpPr>
        <p:spPr>
          <a:xfrm>
            <a:off x="3159750" y="4698794"/>
            <a:ext cx="5040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p&gt;</a:t>
            </a: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Това е параграф.</a:t>
            </a: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66128866-E8A6-24B6-B4C3-EE6345A4E3E0}"/>
              </a:ext>
            </a:extLst>
          </p:cNvPr>
          <p:cNvSpPr/>
          <p:nvPr/>
        </p:nvSpPr>
        <p:spPr bwMode="auto">
          <a:xfrm>
            <a:off x="3234587" y="5747506"/>
            <a:ext cx="5040000" cy="612671"/>
          </a:xfrm>
          <a:prstGeom prst="wedgeRoundRectCallout">
            <a:avLst>
              <a:gd name="adj1" fmla="val -18456"/>
              <a:gd name="adj2" fmla="val -12611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Целият ред е</a:t>
            </a:r>
            <a:r>
              <a:rPr lang="en-US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елемент</a:t>
            </a:r>
            <a:endParaRPr lang="en-BG" sz="26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EC473D20-6423-8090-6A3E-0F978F0BE97D}"/>
              </a:ext>
            </a:extLst>
          </p:cNvPr>
          <p:cNvSpPr/>
          <p:nvPr/>
        </p:nvSpPr>
        <p:spPr bwMode="auto">
          <a:xfrm>
            <a:off x="3452251" y="3789000"/>
            <a:ext cx="1125000" cy="612671"/>
          </a:xfrm>
          <a:prstGeom prst="wedgeRoundRectCallout">
            <a:avLst>
              <a:gd name="adj1" fmla="val -25607"/>
              <a:gd name="adj2" fmla="val 11830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Таг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C1C027F6-4336-CA43-E429-25BB53DCEF78}"/>
              </a:ext>
            </a:extLst>
          </p:cNvPr>
          <p:cNvSpPr/>
          <p:nvPr/>
        </p:nvSpPr>
        <p:spPr bwMode="auto">
          <a:xfrm>
            <a:off x="4611000" y="3789000"/>
            <a:ext cx="2137500" cy="612671"/>
          </a:xfrm>
          <a:prstGeom prst="wedgeRoundRectCallout">
            <a:avLst>
              <a:gd name="adj1" fmla="val 7252"/>
              <a:gd name="adj2" fmla="val 11830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Съдържание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4C279B9D-8188-13AC-2AA8-10A36908C3C4}"/>
              </a:ext>
            </a:extLst>
          </p:cNvPr>
          <p:cNvSpPr/>
          <p:nvPr/>
        </p:nvSpPr>
        <p:spPr bwMode="auto">
          <a:xfrm>
            <a:off x="6782249" y="3788999"/>
            <a:ext cx="1125000" cy="612671"/>
          </a:xfrm>
          <a:prstGeom prst="wedgeRoundRectCallout">
            <a:avLst>
              <a:gd name="adj1" fmla="val -7937"/>
              <a:gd name="adj2" fmla="val 12047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Таг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256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7BB186-0625-4E0B-CA1A-C0211BD000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854CD-BCD9-A1E9-4F85-ADBDD20E5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Дават </a:t>
            </a:r>
            <a:r>
              <a:rPr lang="bg-BG" b="1" dirty="0">
                <a:solidFill>
                  <a:schemeClr val="bg1"/>
                </a:solidFill>
              </a:rPr>
              <a:t>допълнителна информация </a:t>
            </a:r>
            <a:r>
              <a:rPr lang="bg-BG" dirty="0"/>
              <a:t>за </a:t>
            </a:r>
            <a:r>
              <a:rPr lang="bg-BG" b="1" dirty="0"/>
              <a:t>елементите</a:t>
            </a:r>
          </a:p>
          <a:p>
            <a:r>
              <a:rPr lang="bg-BG" dirty="0"/>
              <a:t>Записват се </a:t>
            </a:r>
            <a:r>
              <a:rPr lang="bg-BG" b="1" dirty="0"/>
              <a:t>в отварящия таг </a:t>
            </a:r>
            <a:r>
              <a:rPr lang="bg-BG" dirty="0"/>
              <a:t>като </a:t>
            </a:r>
            <a:r>
              <a:rPr lang="bg-BG" b="1" dirty="0">
                <a:solidFill>
                  <a:schemeClr val="bg1"/>
                </a:solidFill>
              </a:rPr>
              <a:t>атрибут=стойност</a:t>
            </a:r>
          </a:p>
          <a:p>
            <a:r>
              <a:rPr lang="bg-BG" dirty="0"/>
              <a:t>Определят </a:t>
            </a:r>
            <a:r>
              <a:rPr lang="bg-BG" b="1" dirty="0">
                <a:solidFill>
                  <a:schemeClr val="bg1"/>
                </a:solidFill>
              </a:rPr>
              <a:t>свойства</a:t>
            </a:r>
            <a:r>
              <a:rPr lang="bg-BG" b="1" dirty="0"/>
              <a:t> </a:t>
            </a:r>
            <a:r>
              <a:rPr lang="bg-BG" dirty="0"/>
              <a:t>на</a:t>
            </a:r>
            <a:r>
              <a:rPr lang="bg-BG" b="1" dirty="0"/>
              <a:t> елемента</a:t>
            </a:r>
          </a:p>
          <a:p>
            <a:r>
              <a:rPr lang="bg-BG" b="1" dirty="0"/>
              <a:t>Пример: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356433-E514-4027-6B14-FC4301AF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Атрибути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1CEDBA-B5B8-D559-887A-B7DDCC391D55}"/>
              </a:ext>
            </a:extLst>
          </p:cNvPr>
          <p:cNvSpPr txBox="1">
            <a:spLocks/>
          </p:cNvSpPr>
          <p:nvPr/>
        </p:nvSpPr>
        <p:spPr>
          <a:xfrm>
            <a:off x="3846000" y="4390554"/>
            <a:ext cx="3420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&lt;html </a:t>
            </a:r>
            <a:r>
              <a:rPr lang="en-GB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lang="bg"</a:t>
            </a:r>
            <a:r>
              <a:rPr lang="en-GB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2C94DF49-79B6-709E-FD13-52DB4230320C}"/>
              </a:ext>
            </a:extLst>
          </p:cNvPr>
          <p:cNvSpPr/>
          <p:nvPr/>
        </p:nvSpPr>
        <p:spPr bwMode="auto">
          <a:xfrm>
            <a:off x="4881000" y="5491040"/>
            <a:ext cx="1890000" cy="612671"/>
          </a:xfrm>
          <a:prstGeom prst="wedgeRoundRectCallout">
            <a:avLst>
              <a:gd name="adj1" fmla="val 13939"/>
              <a:gd name="adj2" fmla="val -14341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Атрибут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B893470E-B45F-D9DC-3259-BAE2C5FF335F}"/>
              </a:ext>
            </a:extLst>
          </p:cNvPr>
          <p:cNvSpPr/>
          <p:nvPr/>
        </p:nvSpPr>
        <p:spPr bwMode="auto">
          <a:xfrm>
            <a:off x="5556000" y="3303231"/>
            <a:ext cx="4590000" cy="612671"/>
          </a:xfrm>
          <a:prstGeom prst="wedgeRoundRectCallout">
            <a:avLst>
              <a:gd name="adj1" fmla="val -42898"/>
              <a:gd name="adj2" fmla="val 1507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Указва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езика</a:t>
            </a:r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страницата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57827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FB2169-C1A0-7A1F-1D93-D7D875F4E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D7C9FC-31D8-F6BF-36E4-729C90B118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2766" y="1120693"/>
            <a:ext cx="10129234" cy="5546589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Елемент</a:t>
            </a:r>
            <a:r>
              <a:rPr lang="bg-BG" dirty="0"/>
              <a:t> – </a:t>
            </a:r>
            <a:r>
              <a:rPr lang="bg-BG" b="1" dirty="0"/>
              <a:t>таг</a:t>
            </a:r>
            <a:r>
              <a:rPr lang="bg-BG" dirty="0"/>
              <a:t> </a:t>
            </a:r>
            <a:r>
              <a:rPr lang="en-US" dirty="0"/>
              <a:t>+ </a:t>
            </a:r>
            <a:r>
              <a:rPr lang="bg-BG" b="1" dirty="0"/>
              <a:t>съдържание</a:t>
            </a:r>
            <a:r>
              <a:rPr lang="bg-BG" dirty="0"/>
              <a:t> + </a:t>
            </a:r>
            <a:r>
              <a:rPr lang="bg-BG" b="1" dirty="0"/>
              <a:t>атрибути</a:t>
            </a:r>
          </a:p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Таг</a:t>
            </a:r>
            <a:r>
              <a:rPr lang="bg-BG" dirty="0"/>
              <a:t> – указва </a:t>
            </a:r>
            <a:r>
              <a:rPr lang="bg-BG" b="1" dirty="0"/>
              <a:t>типа</a:t>
            </a:r>
            <a:r>
              <a:rPr lang="bg-BG" dirty="0"/>
              <a:t> на </a:t>
            </a:r>
            <a:r>
              <a:rPr lang="bg-BG" b="1" dirty="0"/>
              <a:t>съдържанието</a:t>
            </a:r>
          </a:p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Атрибут</a:t>
            </a:r>
            <a:r>
              <a:rPr lang="bg-BG" dirty="0"/>
              <a:t> – добавя </a:t>
            </a:r>
            <a:r>
              <a:rPr lang="bg-BG" b="1" dirty="0"/>
              <a:t>допълнителна информация</a:t>
            </a:r>
            <a:endParaRPr lang="en-BG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A36B19-AACE-1F48-E998-BBC645475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Елементи, тагове и атрибути</a:t>
            </a:r>
            <a:endParaRPr lang="en-BG" dirty="0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30317C2D-ED4D-711A-1CA1-B5A880E602BC}"/>
              </a:ext>
            </a:extLst>
          </p:cNvPr>
          <p:cNvSpPr txBox="1">
            <a:spLocks/>
          </p:cNvSpPr>
          <p:nvPr/>
        </p:nvSpPr>
        <p:spPr>
          <a:xfrm>
            <a:off x="2689249" y="4374000"/>
            <a:ext cx="797625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class="example"&gt;</a:t>
            </a: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Това е параграф.</a:t>
            </a: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213BA5C2-BEBC-0DBB-387F-1D81A89F73A3}"/>
              </a:ext>
            </a:extLst>
          </p:cNvPr>
          <p:cNvSpPr/>
          <p:nvPr/>
        </p:nvSpPr>
        <p:spPr bwMode="auto">
          <a:xfrm>
            <a:off x="1652144" y="5614745"/>
            <a:ext cx="2143435" cy="612671"/>
          </a:xfrm>
          <a:prstGeom prst="wedgeRoundRectCallout">
            <a:avLst>
              <a:gd name="adj1" fmla="val 17214"/>
              <a:gd name="adj2" fmla="val -17714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Отварящ таг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154A7DFA-EEBA-C7D2-E605-A4F364E2E458}"/>
              </a:ext>
            </a:extLst>
          </p:cNvPr>
          <p:cNvSpPr/>
          <p:nvPr/>
        </p:nvSpPr>
        <p:spPr bwMode="auto">
          <a:xfrm>
            <a:off x="9359649" y="5609941"/>
            <a:ext cx="2143435" cy="612671"/>
          </a:xfrm>
          <a:prstGeom prst="wedgeRoundRectCallout">
            <a:avLst>
              <a:gd name="adj1" fmla="val -17044"/>
              <a:gd name="adj2" fmla="val -15905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Затварящ таг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59F74975-C426-4512-9BB3-3F601B9592A2}"/>
              </a:ext>
            </a:extLst>
          </p:cNvPr>
          <p:cNvSpPr/>
          <p:nvPr/>
        </p:nvSpPr>
        <p:spPr bwMode="auto">
          <a:xfrm>
            <a:off x="3914496" y="5609942"/>
            <a:ext cx="1378740" cy="612671"/>
          </a:xfrm>
          <a:prstGeom prst="wedgeRoundRectCallout">
            <a:avLst>
              <a:gd name="adj1" fmla="val -44425"/>
              <a:gd name="adj2" fmla="val -16809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Атрибут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191AE35F-3F63-5408-EE47-F4E527D28437}"/>
              </a:ext>
            </a:extLst>
          </p:cNvPr>
          <p:cNvSpPr/>
          <p:nvPr/>
        </p:nvSpPr>
        <p:spPr bwMode="auto">
          <a:xfrm>
            <a:off x="5412153" y="5609942"/>
            <a:ext cx="1566228" cy="612671"/>
          </a:xfrm>
          <a:prstGeom prst="wedgeRoundRectCallout">
            <a:avLst>
              <a:gd name="adj1" fmla="val -48034"/>
              <a:gd name="adj2" fmla="val -17261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7C7D72DE-1700-DC00-1506-BF638221FD38}"/>
              </a:ext>
            </a:extLst>
          </p:cNvPr>
          <p:cNvSpPr/>
          <p:nvPr/>
        </p:nvSpPr>
        <p:spPr bwMode="auto">
          <a:xfrm>
            <a:off x="7097298" y="5609941"/>
            <a:ext cx="2143434" cy="612671"/>
          </a:xfrm>
          <a:prstGeom prst="wedgeRoundRectCallout">
            <a:avLst>
              <a:gd name="adj1" fmla="val -17044"/>
              <a:gd name="adj2" fmla="val -17714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Съдържание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9DAC66A5-5C13-4E68-4920-E173DFF15995}"/>
              </a:ext>
            </a:extLst>
          </p:cNvPr>
          <p:cNvSpPr/>
          <p:nvPr/>
        </p:nvSpPr>
        <p:spPr bwMode="auto">
          <a:xfrm>
            <a:off x="5123550" y="3277934"/>
            <a:ext cx="2143434" cy="612671"/>
          </a:xfrm>
          <a:prstGeom prst="wedgeRoundRectCallout">
            <a:avLst>
              <a:gd name="adj1" fmla="val -3470"/>
              <a:gd name="adj2" fmla="val 11004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Елемент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084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Основни структурни тагове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Структурни тагове</a:t>
            </a:r>
            <a:endParaRPr lang="en-GB" sz="6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10830B-36E5-7789-0213-77908429E1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0847" y="1269000"/>
            <a:ext cx="2470305" cy="265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4127E0-95FA-F239-30F1-05DB69C9A9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76138" y="2649852"/>
            <a:ext cx="5776892" cy="415698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sz="3600" dirty="0"/>
              <a:t>Изграждат </a:t>
            </a:r>
            <a:r>
              <a:rPr lang="bg-BG" sz="3600" b="1" dirty="0">
                <a:solidFill>
                  <a:schemeClr val="bg1"/>
                </a:solidFill>
              </a:rPr>
              <a:t>основната рамка </a:t>
            </a:r>
            <a:r>
              <a:rPr lang="bg-BG" sz="3600" dirty="0"/>
              <a:t>на </a:t>
            </a:r>
            <a:r>
              <a:rPr lang="en-US" sz="3600" b="1" dirty="0"/>
              <a:t>HTML </a:t>
            </a:r>
            <a:r>
              <a:rPr lang="bg-BG" sz="3600" b="1" dirty="0"/>
              <a:t>документа</a:t>
            </a:r>
          </a:p>
          <a:p>
            <a:r>
              <a:rPr lang="bg-BG" sz="3600" dirty="0"/>
              <a:t>Те </a:t>
            </a:r>
            <a:r>
              <a:rPr lang="bg-BG" sz="3600" b="1" dirty="0"/>
              <a:t>определят</a:t>
            </a:r>
            <a:r>
              <a:rPr lang="bg-BG" sz="3600" dirty="0"/>
              <a:t>: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Началото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края</a:t>
            </a:r>
            <a:r>
              <a:rPr lang="bg-BG" sz="3400" dirty="0"/>
              <a:t> на </a:t>
            </a:r>
            <a:r>
              <a:rPr lang="bg-BG" sz="3400" b="1" dirty="0"/>
              <a:t>документа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Служебната част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Видимото съдържание</a:t>
            </a:r>
            <a:endParaRPr lang="en-BG" sz="34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Структурни тагове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63450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&lt;!DOCTYPE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html&gt;</a:t>
            </a:r>
            <a:endParaRPr lang="bg-BG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bg-BG" b="1" dirty="0"/>
              <a:t>Началният таг </a:t>
            </a:r>
            <a:r>
              <a:rPr lang="bg-BG" dirty="0"/>
              <a:t>на </a:t>
            </a:r>
            <a:r>
              <a:rPr lang="en-US" b="1" dirty="0"/>
              <a:t>HTML</a:t>
            </a:r>
            <a:r>
              <a:rPr lang="bg-BG" b="1" dirty="0"/>
              <a:t> документа</a:t>
            </a:r>
          </a:p>
          <a:p>
            <a:pPr lvl="1"/>
            <a:r>
              <a:rPr lang="bg-BG" dirty="0"/>
              <a:t>Определя </a:t>
            </a:r>
            <a:r>
              <a:rPr lang="bg-BG" b="1" dirty="0"/>
              <a:t>типа</a:t>
            </a:r>
            <a:r>
              <a:rPr lang="bg-BG" dirty="0"/>
              <a:t> на </a:t>
            </a:r>
            <a:r>
              <a:rPr lang="bg-BG" b="1" dirty="0"/>
              <a:t>документа</a:t>
            </a:r>
            <a:r>
              <a:rPr lang="bg-BG" dirty="0"/>
              <a:t> (</a:t>
            </a:r>
            <a:r>
              <a:rPr lang="en-US" b="1" dirty="0"/>
              <a:t>HTML5</a:t>
            </a:r>
            <a:r>
              <a:rPr lang="en-US" dirty="0"/>
              <a:t>)</a:t>
            </a:r>
            <a:endParaRPr lang="bg-BG" dirty="0"/>
          </a:p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&lt;html&gt;</a:t>
            </a:r>
            <a:endParaRPr lang="bg-BG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bg-BG" b="1" dirty="0"/>
              <a:t>Основен елемент</a:t>
            </a:r>
          </a:p>
          <a:p>
            <a:pPr lvl="1"/>
            <a:r>
              <a:rPr lang="bg-BG" dirty="0"/>
              <a:t>Въвежда се </a:t>
            </a:r>
            <a:r>
              <a:rPr lang="bg-BG" b="1" dirty="0"/>
              <a:t>след тага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&lt;!DOCTYPE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html&gt;</a:t>
            </a:r>
            <a:endParaRPr lang="bg-BG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структурни тагове (1</a:t>
            </a:r>
            <a:r>
              <a:rPr lang="en-US" dirty="0"/>
              <a:t>)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173748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bg-BG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</a:t>
            </a:r>
            <a:r>
              <a:rPr lang="bg-BG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</a:p>
          <a:p>
            <a:pPr lvl="1"/>
            <a:r>
              <a:rPr lang="bg-BG" dirty="0"/>
              <a:t>Съдържа </a:t>
            </a:r>
            <a:r>
              <a:rPr lang="bg-BG" b="1" dirty="0"/>
              <a:t>служебна информация</a:t>
            </a:r>
            <a:r>
              <a:rPr lang="en-US" b="1" dirty="0"/>
              <a:t> </a:t>
            </a:r>
            <a:r>
              <a:rPr lang="en-US" dirty="0"/>
              <a:t>(</a:t>
            </a:r>
            <a:r>
              <a:rPr lang="bg-BG" b="1" dirty="0"/>
              <a:t>мета тагове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bg-BG" b="1" dirty="0"/>
              <a:t>Не се визуализира </a:t>
            </a:r>
            <a:r>
              <a:rPr lang="bg-BG" dirty="0"/>
              <a:t>в </a:t>
            </a:r>
            <a:r>
              <a:rPr lang="bg-BG" b="1" dirty="0"/>
              <a:t>браузъра</a:t>
            </a:r>
          </a:p>
          <a:p>
            <a:r>
              <a:rPr lang="bg-BG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title&gt;</a:t>
            </a:r>
          </a:p>
          <a:p>
            <a:pPr lvl="1"/>
            <a:r>
              <a:rPr lang="bg-BG" b="1" dirty="0"/>
              <a:t>Заглавието</a:t>
            </a:r>
            <a:r>
              <a:rPr lang="bg-BG" dirty="0"/>
              <a:t> на </a:t>
            </a:r>
            <a:r>
              <a:rPr lang="bg-BG" b="1" dirty="0"/>
              <a:t>документа</a:t>
            </a:r>
          </a:p>
          <a:p>
            <a:pPr lvl="1"/>
            <a:r>
              <a:rPr lang="bg-BG" dirty="0"/>
              <a:t>Поставя се в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&lt;head&gt;</a:t>
            </a:r>
            <a:r>
              <a:rPr lang="bg-BG" dirty="0"/>
              <a:t> </a:t>
            </a:r>
            <a:r>
              <a:rPr lang="bg-BG" b="1" dirty="0"/>
              <a:t>частта</a:t>
            </a:r>
            <a:r>
              <a:rPr lang="bg-BG" dirty="0"/>
              <a:t> на </a:t>
            </a:r>
            <a:r>
              <a:rPr lang="bg-BG" b="1" dirty="0"/>
              <a:t>документа</a:t>
            </a:r>
          </a:p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&lt;body&gt;</a:t>
            </a:r>
            <a:endParaRPr lang="bg-BG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bg-BG" dirty="0"/>
              <a:t>Съдържа </a:t>
            </a:r>
            <a:r>
              <a:rPr lang="bg-BG" b="1" dirty="0"/>
              <a:t>цялото видимо съдържание</a:t>
            </a:r>
          </a:p>
          <a:p>
            <a:pPr lvl="1"/>
            <a:r>
              <a:rPr lang="bg-BG" b="1" dirty="0"/>
              <a:t>Всичко</a:t>
            </a:r>
            <a:r>
              <a:rPr lang="bg-BG" dirty="0"/>
              <a:t>, което </a:t>
            </a:r>
            <a:r>
              <a:rPr lang="bg-BG" b="1" dirty="0"/>
              <a:t>потребителят вижда</a:t>
            </a:r>
            <a:endParaRPr lang="en-US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структурни тагове</a:t>
            </a:r>
            <a:r>
              <a:rPr lang="en-US" dirty="0"/>
              <a:t> (2)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283236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Съдържат </a:t>
            </a:r>
            <a:r>
              <a:rPr lang="bg-BG" sz="3600" b="1" dirty="0">
                <a:solidFill>
                  <a:schemeClr val="bg1"/>
                </a:solidFill>
              </a:rPr>
              <a:t>информация</a:t>
            </a:r>
            <a:r>
              <a:rPr lang="bg-BG" sz="3600" dirty="0"/>
              <a:t> за </a:t>
            </a:r>
            <a:r>
              <a:rPr lang="bg-BG" sz="3600" b="1" dirty="0"/>
              <a:t>уеб страницата</a:t>
            </a:r>
          </a:p>
          <a:p>
            <a:r>
              <a:rPr lang="bg-BG" sz="3600" b="1" dirty="0">
                <a:solidFill>
                  <a:schemeClr val="bg1"/>
                </a:solidFill>
              </a:rPr>
              <a:t>Не се визуализират </a:t>
            </a:r>
            <a:r>
              <a:rPr lang="bg-BG" sz="3600" b="1" dirty="0"/>
              <a:t>директно</a:t>
            </a:r>
            <a:r>
              <a:rPr lang="bg-BG" sz="3600" dirty="0"/>
              <a:t> в </a:t>
            </a:r>
            <a:r>
              <a:rPr lang="bg-BG" sz="3600" b="1" dirty="0"/>
              <a:t>браузъра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Мета тагове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9579BC-49B9-7DC6-8AC5-463E079605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5005" y="2905798"/>
            <a:ext cx="4361990" cy="360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47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Задаване на кодиране</a:t>
            </a:r>
          </a:p>
          <a:p>
            <a:pPr lvl="1"/>
            <a:r>
              <a:rPr lang="bg-BG" dirty="0"/>
              <a:t>Определя </a:t>
            </a:r>
            <a:r>
              <a:rPr lang="bg-BG" b="1" dirty="0"/>
              <a:t>начина</a:t>
            </a:r>
            <a:r>
              <a:rPr lang="bg-BG" dirty="0"/>
              <a:t>, по който се </a:t>
            </a:r>
            <a:r>
              <a:rPr lang="bg-BG" b="1" dirty="0"/>
              <a:t>изобразяват символите</a:t>
            </a:r>
          </a:p>
          <a:p>
            <a:pPr lvl="1"/>
            <a:endParaRPr lang="bg-BG" dirty="0"/>
          </a:p>
          <a:p>
            <a:r>
              <a:rPr lang="bg-BG" b="1" dirty="0">
                <a:solidFill>
                  <a:schemeClr val="bg1"/>
                </a:solidFill>
              </a:rPr>
              <a:t>Описание на уеб страницата</a:t>
            </a:r>
          </a:p>
          <a:p>
            <a:pPr lvl="1"/>
            <a:r>
              <a:rPr lang="bg-BG" b="1" dirty="0"/>
              <a:t>Кратко описание </a:t>
            </a:r>
            <a:r>
              <a:rPr lang="bg-BG" dirty="0"/>
              <a:t>на </a:t>
            </a:r>
            <a:r>
              <a:rPr lang="bg-BG" b="1" dirty="0"/>
              <a:t>съдържанието</a:t>
            </a:r>
          </a:p>
          <a:p>
            <a:pPr lvl="1"/>
            <a:r>
              <a:rPr lang="bg-BG" dirty="0"/>
              <a:t>Използва се от </a:t>
            </a:r>
            <a:r>
              <a:rPr lang="bg-BG" b="1" dirty="0"/>
              <a:t>търсачките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видове мета тагове (1</a:t>
            </a:r>
            <a:r>
              <a:rPr lang="en-US" dirty="0"/>
              <a:t>)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E5F15E1-F47D-0A60-BBD9-FDFB0E17BAFE}"/>
              </a:ext>
            </a:extLst>
          </p:cNvPr>
          <p:cNvSpPr txBox="1">
            <a:spLocks/>
          </p:cNvSpPr>
          <p:nvPr/>
        </p:nvSpPr>
        <p:spPr>
          <a:xfrm>
            <a:off x="800555" y="2619000"/>
            <a:ext cx="4516383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&lt;meta charset="UTF-8"&gt;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FCC85D1-1C8E-7B93-3003-E5AEE96700A4}"/>
              </a:ext>
            </a:extLst>
          </p:cNvPr>
          <p:cNvSpPr txBox="1">
            <a:spLocks/>
          </p:cNvSpPr>
          <p:nvPr/>
        </p:nvSpPr>
        <p:spPr>
          <a:xfrm>
            <a:off x="724617" y="5319000"/>
            <a:ext cx="10861383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400" b="1" noProof="1">
                <a:latin typeface="Consolas" panose="020B0609020204030204" pitchFamily="49" charset="0"/>
                <a:cs typeface="Consolas" panose="020B0609020204030204" pitchFamily="49" charset="0"/>
              </a:rPr>
              <a:t>&lt;meta name="description" content="</a:t>
            </a:r>
            <a:r>
              <a:rPr lang="bg-BG" sz="2400" b="1" noProof="1">
                <a:latin typeface="Consolas" panose="020B0609020204030204" pitchFamily="49" charset="0"/>
                <a:cs typeface="Consolas" panose="020B0609020204030204" pitchFamily="49" charset="0"/>
              </a:rPr>
              <a:t>Уеб сайт за училищен проект"&gt;</a:t>
            </a:r>
          </a:p>
        </p:txBody>
      </p:sp>
    </p:spTree>
    <p:extLst>
      <p:ext uri="{BB962C8B-B14F-4D97-AF65-F5344CB8AC3E}">
        <p14:creationId xmlns:p14="http://schemas.microsoft.com/office/powerpoint/2010/main" val="269487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85000" lnSpcReduction="20000"/>
          </a:bodyPr>
          <a:lstStyle/>
          <a:p>
            <a:pPr>
              <a:buClr>
                <a:schemeClr val="tx1"/>
              </a:buClr>
            </a:pPr>
            <a:r>
              <a:rPr lang="bg-BG" sz="3800" dirty="0">
                <a:solidFill>
                  <a:schemeClr val="bg1"/>
                </a:solidFill>
              </a:rPr>
              <a:t>​</a:t>
            </a:r>
            <a:r>
              <a:rPr lang="en-US" sz="3800" b="1" dirty="0">
                <a:solidFill>
                  <a:schemeClr val="bg1"/>
                </a:solidFill>
              </a:rPr>
              <a:t>HTML</a:t>
            </a:r>
            <a:endParaRPr lang="bg-BG" sz="3800" b="1" dirty="0">
              <a:solidFill>
                <a:schemeClr val="bg1"/>
              </a:solidFill>
            </a:endParaRPr>
          </a:p>
          <a:p>
            <a:pPr lvl="1">
              <a:buClr>
                <a:schemeClr val="tx1"/>
              </a:buClr>
            </a:pPr>
            <a:r>
              <a:rPr lang="bg-BG" sz="3600" b="1" dirty="0"/>
              <a:t>Въведение</a:t>
            </a:r>
            <a:r>
              <a:rPr lang="bg-BG" sz="3600" dirty="0"/>
              <a:t> и </a:t>
            </a:r>
            <a:r>
              <a:rPr lang="bg-BG" sz="3600" b="1" dirty="0"/>
              <a:t>роля</a:t>
            </a:r>
          </a:p>
          <a:p>
            <a:pPr>
              <a:buClr>
                <a:schemeClr val="tx1"/>
              </a:buClr>
            </a:pPr>
            <a:r>
              <a:rPr lang="bg-BG" sz="3800" dirty="0"/>
              <a:t>​​</a:t>
            </a:r>
            <a:r>
              <a:rPr lang="bg-BG" sz="3800" b="1" dirty="0">
                <a:solidFill>
                  <a:schemeClr val="bg1"/>
                </a:solidFill>
              </a:rPr>
              <a:t>Основни</a:t>
            </a:r>
            <a:r>
              <a:rPr lang="bg-BG" sz="3800" dirty="0">
                <a:solidFill>
                  <a:schemeClr val="bg1"/>
                </a:solidFill>
              </a:rPr>
              <a:t> </a:t>
            </a:r>
            <a:r>
              <a:rPr lang="bg-BG" sz="3800" b="1" dirty="0">
                <a:solidFill>
                  <a:schemeClr val="bg1"/>
                </a:solidFill>
              </a:rPr>
              <a:t>компоненти</a:t>
            </a:r>
            <a:r>
              <a:rPr lang="bg-BG" sz="3800" dirty="0">
                <a:solidFill>
                  <a:schemeClr val="bg1"/>
                </a:solidFill>
              </a:rPr>
              <a:t> </a:t>
            </a:r>
            <a:r>
              <a:rPr lang="bg-BG" sz="3800" dirty="0"/>
              <a:t>на</a:t>
            </a:r>
            <a:r>
              <a:rPr lang="en-US" sz="3800" dirty="0"/>
              <a:t> </a:t>
            </a:r>
            <a:r>
              <a:rPr lang="en-US" sz="3800" b="1" dirty="0">
                <a:solidFill>
                  <a:schemeClr val="bg1"/>
                </a:solidFill>
              </a:rPr>
              <a:t>HTML</a:t>
            </a:r>
          </a:p>
          <a:p>
            <a:pPr lvl="1">
              <a:buClr>
                <a:schemeClr val="tx1"/>
              </a:buClr>
            </a:pPr>
            <a:r>
              <a:rPr lang="bg-BG" sz="3600" b="1" dirty="0"/>
              <a:t>Тагове</a:t>
            </a:r>
            <a:r>
              <a:rPr lang="bg-BG" sz="3600" dirty="0"/>
              <a:t>, </a:t>
            </a:r>
            <a:r>
              <a:rPr lang="bg-BG" sz="3600" b="1" dirty="0"/>
              <a:t>елементи</a:t>
            </a:r>
            <a:r>
              <a:rPr lang="bg-BG" sz="3600" dirty="0"/>
              <a:t>, </a:t>
            </a:r>
            <a:r>
              <a:rPr lang="bg-BG" sz="3600" b="1" dirty="0"/>
              <a:t>атрибути</a:t>
            </a:r>
          </a:p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bg-BG" sz="3800" b="1" dirty="0">
                <a:solidFill>
                  <a:schemeClr val="bg1"/>
                </a:solidFill>
              </a:rPr>
              <a:t>Структурни тагове</a:t>
            </a:r>
          </a:p>
          <a:p>
            <a:pPr lvl="1">
              <a:buClr>
                <a:schemeClr val="tx1"/>
              </a:buClr>
            </a:pPr>
            <a:r>
              <a:rPr lang="bg-BG" sz="3600" b="1" dirty="0"/>
              <a:t>Основни структурни тагове</a:t>
            </a:r>
          </a:p>
          <a:p>
            <a:pPr lvl="1">
              <a:buClr>
                <a:schemeClr val="tx1"/>
              </a:buClr>
            </a:pPr>
            <a:r>
              <a:rPr lang="bg-BG" sz="3600" b="1" dirty="0"/>
              <a:t>Примерна структура </a:t>
            </a:r>
            <a:r>
              <a:rPr lang="bg-BG" sz="3600" dirty="0"/>
              <a:t>на </a:t>
            </a:r>
            <a:r>
              <a:rPr lang="en-US" sz="3600" b="1" dirty="0"/>
              <a:t>HTML </a:t>
            </a:r>
            <a:r>
              <a:rPr lang="bg-BG" sz="3600" b="1" dirty="0"/>
              <a:t>страница</a:t>
            </a:r>
          </a:p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en-US" sz="3800" b="1" dirty="0">
                <a:solidFill>
                  <a:schemeClr val="bg1"/>
                </a:solidFill>
              </a:rPr>
              <a:t>HTML </a:t>
            </a:r>
            <a:r>
              <a:rPr lang="bg-BG" sz="3800" b="1" dirty="0">
                <a:solidFill>
                  <a:schemeClr val="bg1"/>
                </a:solidFill>
              </a:rPr>
              <a:t>дърво </a:t>
            </a:r>
            <a:r>
              <a:rPr lang="bg-BG" sz="3800" b="1" dirty="0"/>
              <a:t>(</a:t>
            </a:r>
            <a:r>
              <a:rPr lang="en-US" sz="3800" b="1" dirty="0"/>
              <a:t>DOM</a:t>
            </a:r>
            <a:r>
              <a:rPr lang="bg-BG" sz="3800" b="1" dirty="0"/>
              <a:t>)</a:t>
            </a:r>
            <a:endParaRPr lang="en-US" sz="3800" b="1" dirty="0"/>
          </a:p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en-US" sz="3800" dirty="0">
                <a:solidFill>
                  <a:schemeClr val="bg1"/>
                </a:solidFill>
              </a:rPr>
              <a:t>​</a:t>
            </a:r>
            <a:r>
              <a:rPr lang="bg-BG" sz="3800" dirty="0">
                <a:highlight>
                  <a:srgbClr val="FFFF00"/>
                </a:highlight>
              </a:rPr>
              <a:t>​​​</a:t>
            </a:r>
            <a:r>
              <a:rPr lang="bg-BG" sz="3800" b="1" dirty="0"/>
              <a:t>Пример: </a:t>
            </a:r>
            <a:r>
              <a:rPr lang="bg-BG" sz="3800" dirty="0"/>
              <a:t>Създаване на първа </a:t>
            </a:r>
            <a:r>
              <a:rPr lang="en-US" sz="3800" dirty="0"/>
              <a:t>HTML </a:t>
            </a:r>
            <a:r>
              <a:rPr lang="bg-BG" sz="3800" dirty="0"/>
              <a:t>уеб страница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605"/>
    </mc:Choice>
    <mc:Fallback xmlns="">
      <p:transition spd="slow" advClick="0" advTm="6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Автор на уеб страницата</a:t>
            </a:r>
          </a:p>
          <a:p>
            <a:pPr lvl="1"/>
            <a:r>
              <a:rPr lang="bg-BG" dirty="0"/>
              <a:t>Показват </a:t>
            </a:r>
            <a:r>
              <a:rPr lang="bg-BG" b="1" dirty="0"/>
              <a:t>кой</a:t>
            </a:r>
            <a:r>
              <a:rPr lang="bg-BG" dirty="0"/>
              <a:t> е </a:t>
            </a:r>
            <a:r>
              <a:rPr lang="bg-BG" b="1" dirty="0"/>
              <a:t>създал</a:t>
            </a:r>
            <a:r>
              <a:rPr lang="bg-BG" dirty="0"/>
              <a:t> </a:t>
            </a:r>
            <a:r>
              <a:rPr lang="bg-BG" b="1" dirty="0"/>
              <a:t>уеб страницата</a:t>
            </a:r>
          </a:p>
          <a:p>
            <a:pPr lvl="1"/>
            <a:endParaRPr lang="bg-BG" dirty="0"/>
          </a:p>
          <a:p>
            <a:r>
              <a:rPr lang="bg-BG" b="1" dirty="0">
                <a:solidFill>
                  <a:schemeClr val="bg1"/>
                </a:solidFill>
              </a:rPr>
              <a:t>Настройка за мобилни устройства</a:t>
            </a:r>
          </a:p>
          <a:p>
            <a:pPr lvl="1"/>
            <a:r>
              <a:rPr lang="bg-BG" dirty="0"/>
              <a:t>Позволява </a:t>
            </a:r>
            <a:r>
              <a:rPr lang="bg-BG" b="1" dirty="0"/>
              <a:t>правилно визуализиране </a:t>
            </a:r>
            <a:r>
              <a:rPr lang="bg-BG" dirty="0"/>
              <a:t>на </a:t>
            </a:r>
            <a:r>
              <a:rPr lang="bg-BG" b="1" dirty="0"/>
              <a:t>уеб сайта </a:t>
            </a:r>
            <a:r>
              <a:rPr lang="bg-BG" dirty="0"/>
              <a:t>на </a:t>
            </a:r>
            <a:r>
              <a:rPr lang="bg-BG" b="1" dirty="0"/>
              <a:t>телефон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видове мета тагове (</a:t>
            </a:r>
            <a:r>
              <a:rPr lang="en-US" dirty="0"/>
              <a:t>2)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E5F15E1-F47D-0A60-BBD9-FDFB0E17BAFE}"/>
              </a:ext>
            </a:extLst>
          </p:cNvPr>
          <p:cNvSpPr txBox="1">
            <a:spLocks/>
          </p:cNvSpPr>
          <p:nvPr/>
        </p:nvSpPr>
        <p:spPr>
          <a:xfrm>
            <a:off x="741001" y="2619000"/>
            <a:ext cx="8775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&lt;meta name="author" content="</a:t>
            </a: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Име на автора"&gt;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FCC85D1-1C8E-7B93-3003-E5AEE96700A4}"/>
              </a:ext>
            </a:extLst>
          </p:cNvPr>
          <p:cNvSpPr txBox="1">
            <a:spLocks/>
          </p:cNvSpPr>
          <p:nvPr/>
        </p:nvSpPr>
        <p:spPr>
          <a:xfrm>
            <a:off x="760148" y="4586565"/>
            <a:ext cx="10992882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200" b="1" noProof="1">
                <a:latin typeface="Consolas" panose="020B0609020204030204" pitchFamily="49" charset="0"/>
                <a:cs typeface="Consolas" panose="020B0609020204030204" pitchFamily="49" charset="0"/>
              </a:rPr>
              <a:t>&lt;meta name="viewport" content="width=device-width, initial-scale=1.0"&gt;</a:t>
            </a:r>
          </a:p>
        </p:txBody>
      </p:sp>
    </p:spTree>
    <p:extLst>
      <p:ext uri="{BB962C8B-B14F-4D97-AF65-F5344CB8AC3E}">
        <p14:creationId xmlns:p14="http://schemas.microsoft.com/office/powerpoint/2010/main" val="348769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023EC6-51FC-44D6-14D5-418572901E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EBECD96-2434-8FD0-C0AD-9824DDD52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Примерна структура на </a:t>
            </a:r>
            <a:r>
              <a:rPr lang="en-US" dirty="0"/>
              <a:t>HTML </a:t>
            </a:r>
            <a:r>
              <a:rPr lang="bg-BG" dirty="0"/>
              <a:t>документ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F7C3C9-6320-A199-170B-A7CFB275E983}"/>
              </a:ext>
            </a:extLst>
          </p:cNvPr>
          <p:cNvSpPr txBox="1">
            <a:spLocks/>
          </p:cNvSpPr>
          <p:nvPr/>
        </p:nvSpPr>
        <p:spPr>
          <a:xfrm>
            <a:off x="1340203" y="1487951"/>
            <a:ext cx="9511594" cy="50167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&lt;!DOCTYPE html&gt;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&lt;html&gt;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&lt;head&gt;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&lt;title&gt;</a:t>
            </a:r>
            <a:r>
              <a:rPr lang="bg-BG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Моята страница</a:t>
            </a:r>
            <a:r>
              <a:rPr lang="bg-BG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&lt;/head&gt;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&lt;body&gt;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&lt;h1&gt;</a:t>
            </a:r>
            <a:r>
              <a:rPr lang="bg-BG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Добре дошли!</a:t>
            </a:r>
            <a:r>
              <a:rPr lang="bg-BG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h1&gt;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&lt;p&gt;</a:t>
            </a:r>
            <a:r>
              <a:rPr lang="bg-BG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Това е примерна уеб страница.</a:t>
            </a:r>
            <a:r>
              <a:rPr lang="bg-BG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&lt;/body&gt;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813792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sz="4000" dirty="0"/>
              <a:t>DOM (Document Object Model)</a:t>
            </a:r>
            <a:endParaRPr lang="bg-BG" sz="4000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6000" dirty="0"/>
              <a:t>HTML </a:t>
            </a:r>
            <a:r>
              <a:rPr lang="bg-BG" sz="6000" dirty="0"/>
              <a:t>дърво</a:t>
            </a:r>
            <a:endParaRPr lang="en-US" sz="5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BBC804-7075-77BC-21A1-A3B6938830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043" t="10563" r="4930" b="17840"/>
          <a:stretch/>
        </p:blipFill>
        <p:spPr>
          <a:xfrm>
            <a:off x="4629811" y="1385091"/>
            <a:ext cx="2932377" cy="238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95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625598" cy="5528766"/>
          </a:xfrm>
        </p:spPr>
        <p:txBody>
          <a:bodyPr>
            <a:normAutofit/>
          </a:bodyPr>
          <a:lstStyle/>
          <a:p>
            <a:r>
              <a:rPr lang="bg-BG" b="1" dirty="0"/>
              <a:t>Елементите</a:t>
            </a:r>
            <a:r>
              <a:rPr lang="bg-BG" dirty="0"/>
              <a:t> на </a:t>
            </a:r>
            <a:r>
              <a:rPr lang="en-US" b="1" dirty="0">
                <a:solidFill>
                  <a:schemeClr val="bg1"/>
                </a:solidFill>
              </a:rPr>
              <a:t>HTML</a:t>
            </a:r>
            <a:r>
              <a:rPr lang="en-US" dirty="0"/>
              <a:t> </a:t>
            </a:r>
            <a:r>
              <a:rPr lang="bg-BG" dirty="0"/>
              <a:t>са </a:t>
            </a:r>
            <a:r>
              <a:rPr lang="bg-BG" b="1" dirty="0"/>
              <a:t>подредени</a:t>
            </a:r>
            <a:r>
              <a:rPr lang="bg-BG" dirty="0"/>
              <a:t> като </a:t>
            </a:r>
            <a:r>
              <a:rPr lang="bg-BG" b="1" dirty="0">
                <a:solidFill>
                  <a:schemeClr val="bg1"/>
                </a:solidFill>
              </a:rPr>
              <a:t>дърво</a:t>
            </a:r>
          </a:p>
          <a:p>
            <a:r>
              <a:rPr lang="en-US" b="1" dirty="0">
                <a:solidFill>
                  <a:schemeClr val="bg1"/>
                </a:solidFill>
              </a:rPr>
              <a:t>DOM</a:t>
            </a:r>
            <a:r>
              <a:rPr lang="en-US" dirty="0"/>
              <a:t> </a:t>
            </a:r>
            <a:r>
              <a:rPr lang="bg-BG" dirty="0"/>
              <a:t>– </a:t>
            </a:r>
            <a:r>
              <a:rPr lang="en-US" b="1" dirty="0"/>
              <a:t>Document Object Model</a:t>
            </a:r>
            <a:endParaRPr lang="bg-BG" b="1" dirty="0"/>
          </a:p>
          <a:p>
            <a:pPr lvl="1"/>
            <a:r>
              <a:rPr lang="bg-BG" dirty="0"/>
              <a:t>Позволява на </a:t>
            </a:r>
            <a:r>
              <a:rPr lang="en-US" b="1" dirty="0">
                <a:solidFill>
                  <a:schemeClr val="bg1"/>
                </a:solidFill>
              </a:rPr>
              <a:t>JavaScript</a:t>
            </a:r>
            <a:r>
              <a:rPr lang="en-US" dirty="0"/>
              <a:t> </a:t>
            </a:r>
            <a:r>
              <a:rPr lang="bg-BG" b="1" dirty="0"/>
              <a:t>динамично</a:t>
            </a:r>
            <a:r>
              <a:rPr lang="bg-BG" dirty="0"/>
              <a:t> да </a:t>
            </a:r>
            <a:r>
              <a:rPr lang="bg-BG" b="1" dirty="0">
                <a:solidFill>
                  <a:schemeClr val="bg1"/>
                </a:solidFill>
              </a:rPr>
              <a:t>манипулира</a:t>
            </a:r>
            <a:r>
              <a:rPr lang="bg-BG" b="1" dirty="0"/>
              <a:t> елементи </a:t>
            </a:r>
            <a:r>
              <a:rPr lang="bg-BG" dirty="0"/>
              <a:t>и </a:t>
            </a:r>
            <a:r>
              <a:rPr lang="bg-BG" b="1" dirty="0"/>
              <a:t>стилове</a:t>
            </a:r>
            <a:r>
              <a:rPr lang="bg-BG" dirty="0"/>
              <a:t> в </a:t>
            </a:r>
            <a:r>
              <a:rPr lang="bg-BG" b="1" dirty="0"/>
              <a:t>реално време</a:t>
            </a:r>
            <a:endParaRPr lang="en-US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</a:t>
            </a:r>
            <a:r>
              <a:rPr lang="bg-BG" dirty="0"/>
              <a:t>дърво (</a:t>
            </a:r>
            <a:r>
              <a:rPr lang="en-US" dirty="0"/>
              <a:t>DOM)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C98797-5987-25C8-5951-12D4604151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71" r="1753" b="3787"/>
          <a:stretch/>
        </p:blipFill>
        <p:spPr>
          <a:xfrm>
            <a:off x="6289588" y="1889010"/>
            <a:ext cx="5826001" cy="496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4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Йерархия</a:t>
            </a:r>
          </a:p>
          <a:p>
            <a:pPr lvl="1"/>
            <a:r>
              <a:rPr lang="bg-BG" b="1" dirty="0"/>
              <a:t>Родители</a:t>
            </a:r>
            <a:r>
              <a:rPr lang="bg-BG" dirty="0"/>
              <a:t> (</a:t>
            </a:r>
            <a:r>
              <a:rPr lang="en-US" dirty="0"/>
              <a:t>Parents</a:t>
            </a:r>
            <a:r>
              <a:rPr lang="bg-BG" dirty="0"/>
              <a:t>)</a:t>
            </a:r>
            <a:endParaRPr lang="en-US" dirty="0"/>
          </a:p>
          <a:p>
            <a:pPr lvl="1"/>
            <a:r>
              <a:rPr lang="bg-BG" b="1" dirty="0"/>
              <a:t>Деца</a:t>
            </a:r>
            <a:r>
              <a:rPr lang="bg-BG" dirty="0"/>
              <a:t> </a:t>
            </a:r>
            <a:r>
              <a:rPr lang="en-US" dirty="0"/>
              <a:t>(Children)</a:t>
            </a:r>
          </a:p>
          <a:p>
            <a:pPr lvl="1"/>
            <a:r>
              <a:rPr lang="bg-BG" b="1" dirty="0"/>
              <a:t>Наследници</a:t>
            </a:r>
            <a:r>
              <a:rPr lang="bg-BG" dirty="0"/>
              <a:t> (</a:t>
            </a:r>
            <a:r>
              <a:rPr lang="en-US" dirty="0"/>
              <a:t>Descendants</a:t>
            </a:r>
            <a:r>
              <a:rPr lang="bg-BG" dirty="0"/>
              <a:t>)</a:t>
            </a:r>
            <a:endParaRPr lang="en-US" dirty="0"/>
          </a:p>
          <a:p>
            <a:r>
              <a:rPr lang="bg-BG" b="1" dirty="0">
                <a:solidFill>
                  <a:schemeClr val="bg1"/>
                </a:solidFill>
              </a:rPr>
              <a:t>Възли</a:t>
            </a:r>
            <a:r>
              <a:rPr lang="bg-BG" b="1" dirty="0"/>
              <a:t> (</a:t>
            </a:r>
            <a:r>
              <a:rPr lang="en-US" b="1" dirty="0"/>
              <a:t>Nodes</a:t>
            </a:r>
            <a:r>
              <a:rPr lang="bg-BG" b="1" dirty="0"/>
              <a:t>)</a:t>
            </a:r>
            <a:endParaRPr lang="en-US" b="1" dirty="0"/>
          </a:p>
          <a:p>
            <a:pPr lvl="1"/>
            <a:r>
              <a:rPr lang="bg-BG" b="1" dirty="0"/>
              <a:t>Всеки елемент </a:t>
            </a:r>
            <a:r>
              <a:rPr lang="bg-BG" dirty="0"/>
              <a:t>в </a:t>
            </a:r>
            <a:r>
              <a:rPr lang="en-US" b="1" dirty="0"/>
              <a:t>HTML</a:t>
            </a:r>
            <a:endParaRPr lang="bg-BG" b="1" dirty="0"/>
          </a:p>
          <a:p>
            <a:r>
              <a:rPr lang="bg-BG" b="1" dirty="0">
                <a:solidFill>
                  <a:schemeClr val="bg1"/>
                </a:solidFill>
              </a:rPr>
              <a:t>Корен</a:t>
            </a:r>
            <a:r>
              <a:rPr lang="bg-BG" b="1" dirty="0"/>
              <a:t> (</a:t>
            </a:r>
            <a:r>
              <a:rPr lang="en-US" b="1" dirty="0"/>
              <a:t>Root</a:t>
            </a:r>
            <a:r>
              <a:rPr lang="bg-BG" b="1" dirty="0"/>
              <a:t>)</a:t>
            </a:r>
            <a:endParaRPr lang="en-US" b="1" dirty="0"/>
          </a:p>
          <a:p>
            <a:pPr lvl="1"/>
            <a:r>
              <a:rPr lang="bg-BG" b="1" dirty="0"/>
              <a:t>Основата</a:t>
            </a:r>
            <a:r>
              <a:rPr lang="bg-BG" dirty="0"/>
              <a:t> е винаги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&lt;html&gt;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bg-BG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dirty="0"/>
              <a:t>който съдържа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&lt;head&gt;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dirty="0"/>
              <a:t>и </a:t>
            </a:r>
            <a:r>
              <a:rPr lang="bg-BG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body&gt;</a:t>
            </a:r>
          </a:p>
          <a:p>
            <a:pPr lvl="2"/>
            <a:endParaRPr lang="en-US" dirty="0"/>
          </a:p>
          <a:p>
            <a:pPr lvl="1"/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Основни характеристики на </a:t>
            </a:r>
            <a:r>
              <a:rPr lang="en-US" dirty="0"/>
              <a:t>HTML </a:t>
            </a:r>
            <a:r>
              <a:rPr lang="bg-BG" dirty="0"/>
              <a:t>дървото (</a:t>
            </a:r>
            <a:r>
              <a:rPr lang="en-US" dirty="0"/>
              <a:t>DOM)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B94476-293E-2088-CA28-FB2B59BA5A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599" t="16287" r="14567" b="23097"/>
          <a:stretch/>
        </p:blipFill>
        <p:spPr>
          <a:xfrm>
            <a:off x="6758030" y="1350508"/>
            <a:ext cx="4995000" cy="415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0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2"/>
            <a:endParaRPr lang="en-US" dirty="0"/>
          </a:p>
          <a:p>
            <a:pPr lvl="1"/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Пример за </a:t>
            </a:r>
            <a:r>
              <a:rPr lang="en-US" dirty="0"/>
              <a:t>HTML </a:t>
            </a:r>
            <a:r>
              <a:rPr lang="bg-BG" dirty="0"/>
              <a:t>дърво (</a:t>
            </a:r>
            <a:r>
              <a:rPr lang="en-US" dirty="0"/>
              <a:t>DOM)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E8E84C-A7C3-A3C8-8EBD-735D69DC3903}"/>
              </a:ext>
            </a:extLst>
          </p:cNvPr>
          <p:cNvSpPr txBox="1">
            <a:spLocks/>
          </p:cNvSpPr>
          <p:nvPr/>
        </p:nvSpPr>
        <p:spPr>
          <a:xfrm>
            <a:off x="2107875" y="1698350"/>
            <a:ext cx="7976250" cy="45243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&lt;html&gt;</a:t>
            </a:r>
            <a:br>
              <a:rPr lang="en-GB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&lt;head&gt;&lt;/head&gt;</a:t>
            </a:r>
            <a:endParaRPr lang="en-GB" sz="36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&lt;body&gt;</a:t>
            </a: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&lt;div&gt;</a:t>
            </a: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&lt;h1&gt;</a:t>
            </a:r>
            <a:r>
              <a:rPr lang="bg-BG" sz="3600" b="1" noProof="1">
                <a:latin typeface="Consolas" panose="020B0609020204030204" pitchFamily="49" charset="0"/>
                <a:cs typeface="Consolas" panose="020B0609020204030204" pitchFamily="49" charset="0"/>
              </a:rPr>
              <a:t>Здравей</a:t>
            </a:r>
            <a:r>
              <a:rPr lang="bg-BG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h1&gt;</a:t>
            </a: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&lt;/div&gt;</a:t>
            </a: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&lt;/body&gt;</a:t>
            </a: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&lt;/html&gt;</a:t>
            </a:r>
            <a:endParaRPr lang="en-US" sz="32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34236908-36DA-23C1-77F8-719B1AA13EE2}"/>
              </a:ext>
            </a:extLst>
          </p:cNvPr>
          <p:cNvSpPr/>
          <p:nvPr/>
        </p:nvSpPr>
        <p:spPr bwMode="auto">
          <a:xfrm>
            <a:off x="183120" y="2816329"/>
            <a:ext cx="2143434" cy="612671"/>
          </a:xfrm>
          <a:prstGeom prst="wedgeRoundRectCallout">
            <a:avLst>
              <a:gd name="adj1" fmla="val 66984"/>
              <a:gd name="adj2" fmla="val 1281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Родител</a:t>
            </a:r>
            <a:endParaRPr lang="en-BG" sz="26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D094A103-00ED-F945-B1A7-8C472600CCBF}"/>
              </a:ext>
            </a:extLst>
          </p:cNvPr>
          <p:cNvSpPr/>
          <p:nvPr/>
        </p:nvSpPr>
        <p:spPr bwMode="auto">
          <a:xfrm>
            <a:off x="5961000" y="2932898"/>
            <a:ext cx="2601717" cy="612671"/>
          </a:xfrm>
          <a:prstGeom prst="wedgeRoundRectCallout">
            <a:avLst>
              <a:gd name="adj1" fmla="val -87991"/>
              <a:gd name="adj2" fmla="val 648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Дете</a:t>
            </a:r>
            <a:r>
              <a:rPr lang="bg-BG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</a:t>
            </a:r>
            <a:r>
              <a:rPr lang="en-US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body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76A321D3-EB7C-B3E0-BA74-2A8A78432A4B}"/>
              </a:ext>
            </a:extLst>
          </p:cNvPr>
          <p:cNvSpPr/>
          <p:nvPr/>
        </p:nvSpPr>
        <p:spPr bwMode="auto">
          <a:xfrm>
            <a:off x="9151313" y="3545227"/>
            <a:ext cx="2601717" cy="612671"/>
          </a:xfrm>
          <a:prstGeom prst="wedgeRoundRectCallout">
            <a:avLst>
              <a:gd name="adj1" fmla="val -85329"/>
              <a:gd name="adj2" fmla="val 5125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Дете</a:t>
            </a:r>
            <a:r>
              <a:rPr lang="bg-BG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</a:t>
            </a:r>
            <a:r>
              <a:rPr lang="en-US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div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918801A7-BEFE-60FE-839C-E216E222D6C7}"/>
              </a:ext>
            </a:extLst>
          </p:cNvPr>
          <p:cNvSpPr/>
          <p:nvPr/>
        </p:nvSpPr>
        <p:spPr bwMode="auto">
          <a:xfrm>
            <a:off x="4431000" y="1285654"/>
            <a:ext cx="2143434" cy="612671"/>
          </a:xfrm>
          <a:prstGeom prst="wedgeRoundRectCallout">
            <a:avLst>
              <a:gd name="adj1" fmla="val -82328"/>
              <a:gd name="adj2" fmla="val 6030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Корен</a:t>
            </a:r>
            <a:endParaRPr lang="en-BG" sz="26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5B71D2FB-FAF0-55FD-E2C1-629FB42865FE}"/>
              </a:ext>
            </a:extLst>
          </p:cNvPr>
          <p:cNvSpPr/>
          <p:nvPr/>
        </p:nvSpPr>
        <p:spPr bwMode="auto">
          <a:xfrm>
            <a:off x="7986000" y="4719777"/>
            <a:ext cx="3767030" cy="672669"/>
          </a:xfrm>
          <a:prstGeom prst="wedgeRoundRectCallout">
            <a:avLst>
              <a:gd name="adj1" fmla="val -43402"/>
              <a:gd name="adj2" fmla="val -11145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Наследник</a:t>
            </a:r>
            <a:r>
              <a:rPr lang="bg-BG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</a:t>
            </a:r>
            <a:r>
              <a:rPr lang="en-US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body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2378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Създаване на първа</a:t>
            </a:r>
            <a:r>
              <a:rPr lang="en-US" dirty="0"/>
              <a:t> HTML</a:t>
            </a:r>
            <a:r>
              <a:rPr lang="bg-BG" dirty="0"/>
              <a:t> уеб страница</a:t>
            </a:r>
            <a:endParaRPr lang="bg-BG" sz="4000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Пример</a:t>
            </a:r>
            <a:endParaRPr lang="en-US" sz="5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513BD4-6750-6F09-7D09-9C79A444CC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199" t="3215" r="9807" b="5145"/>
          <a:stretch/>
        </p:blipFill>
        <p:spPr>
          <a:xfrm>
            <a:off x="4948500" y="1269000"/>
            <a:ext cx="2295000" cy="25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8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Нека създадем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HTML </a:t>
            </a:r>
            <a:r>
              <a:rPr lang="bg-BG" sz="3200" b="1" dirty="0">
                <a:solidFill>
                  <a:schemeClr val="bg1"/>
                </a:solidFill>
              </a:rPr>
              <a:t>уеб страница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dirty="0"/>
              <a:t>с</a:t>
            </a:r>
            <a:r>
              <a:rPr lang="bg-BG" sz="3200" dirty="0"/>
              <a:t> </a:t>
            </a:r>
            <a:r>
              <a:rPr lang="bg-BG" sz="3200" b="1" dirty="0"/>
              <a:t>наученото</a:t>
            </a:r>
            <a:r>
              <a:rPr lang="bg-BG" sz="3200" dirty="0"/>
              <a:t> досега</a:t>
            </a:r>
          </a:p>
          <a:p>
            <a:r>
              <a:rPr lang="bg-BG" sz="3200" dirty="0"/>
              <a:t>Създаваме </a:t>
            </a:r>
            <a:r>
              <a:rPr lang="bg-BG" sz="3200" b="1" dirty="0"/>
              <a:t>нов файл</a:t>
            </a:r>
            <a:r>
              <a:rPr lang="en-US" sz="3200" b="1" dirty="0"/>
              <a:t> </a:t>
            </a:r>
            <a:r>
              <a:rPr lang="bg-BG" sz="3200" dirty="0"/>
              <a:t>с </a:t>
            </a:r>
            <a:r>
              <a:rPr lang="bg-BG" sz="3200" b="1" dirty="0"/>
              <a:t>разширение</a:t>
            </a:r>
            <a:r>
              <a:rPr lang="bg-BG" sz="3200" dirty="0"/>
              <a:t> </a:t>
            </a:r>
            <a:r>
              <a:rPr lang="bg-BG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</a:t>
            </a:r>
            <a:r>
              <a:rPr lang="en-US" sz="3200" dirty="0"/>
              <a:t>, </a:t>
            </a:r>
            <a:r>
              <a:rPr lang="bg-BG" sz="3200" dirty="0"/>
              <a:t>напр. "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index.html</a:t>
            </a:r>
            <a:r>
              <a:rPr lang="bg-BG" sz="3200" dirty="0"/>
              <a:t>"</a:t>
            </a:r>
            <a:endParaRPr lang="en-US" sz="3200" dirty="0"/>
          </a:p>
          <a:p>
            <a:r>
              <a:rPr lang="bg-BG" sz="3200" dirty="0"/>
              <a:t>Отваряме </a:t>
            </a:r>
            <a:r>
              <a:rPr lang="bg-BG" sz="3200" b="1" dirty="0"/>
              <a:t>файла</a:t>
            </a:r>
            <a:r>
              <a:rPr lang="bg-BG" sz="3200" dirty="0"/>
              <a:t> в </a:t>
            </a:r>
            <a:r>
              <a:rPr lang="bg-BG" sz="3200" b="1" dirty="0">
                <a:solidFill>
                  <a:schemeClr val="bg1"/>
                </a:solidFill>
              </a:rPr>
              <a:t>текстов редактор </a:t>
            </a:r>
            <a:r>
              <a:rPr lang="bg-BG" sz="3200" dirty="0"/>
              <a:t>по избор, напр. </a:t>
            </a:r>
            <a:r>
              <a:rPr lang="en-US" sz="3200" b="1" dirty="0"/>
              <a:t>VS Code</a:t>
            </a:r>
            <a:endParaRPr lang="bg-BG" sz="3200" dirty="0"/>
          </a:p>
          <a:p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</a:t>
            </a:r>
            <a:r>
              <a:rPr lang="bg-BG"/>
              <a:t>на първа уеб </a:t>
            </a:r>
            <a:r>
              <a:rPr lang="en-US" dirty="0"/>
              <a:t>HTML </a:t>
            </a:r>
            <a:r>
              <a:rPr lang="bg-BG" dirty="0"/>
              <a:t>страница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83D96D-A304-11E8-F476-990C3E12A6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3858" y="3259536"/>
            <a:ext cx="5164284" cy="34646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0694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45D1D9-9C82-E343-7B5B-E9A2A9CAB1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F3FD1-0EFB-1EFC-AFE1-9B8F9A806B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Разписваме основните </a:t>
            </a:r>
            <a:r>
              <a:rPr lang="bg-BG" sz="3600" b="1" dirty="0">
                <a:solidFill>
                  <a:schemeClr val="bg1"/>
                </a:solidFill>
              </a:rPr>
              <a:t>структурни тагове</a:t>
            </a:r>
          </a:p>
          <a:p>
            <a:r>
              <a:rPr lang="bg-BG" sz="3600" dirty="0"/>
              <a:t>Добавяме </a:t>
            </a:r>
            <a:r>
              <a:rPr lang="bg-BG" sz="3600" b="1" dirty="0">
                <a:solidFill>
                  <a:schemeClr val="bg1"/>
                </a:solidFill>
              </a:rPr>
              <a:t>заглавие</a:t>
            </a:r>
            <a:endParaRPr lang="en-BG" sz="36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32B02F-F82F-BE40-5EB1-E23ED6F2A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основна структура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A609220-24EE-C88B-3336-0CF0FFB3A20C}"/>
              </a:ext>
            </a:extLst>
          </p:cNvPr>
          <p:cNvSpPr txBox="1">
            <a:spLocks/>
          </p:cNvSpPr>
          <p:nvPr/>
        </p:nvSpPr>
        <p:spPr>
          <a:xfrm>
            <a:off x="651000" y="2709000"/>
            <a:ext cx="9511594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&lt;!DOCTYPE html&gt;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&lt;html&gt;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&lt;head&gt;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&lt;title&gt;</a:t>
            </a:r>
            <a:r>
              <a:rPr lang="bg-BG" sz="3000" b="1" noProof="1">
                <a:latin typeface="Consolas" panose="020B0609020204030204" pitchFamily="49" charset="0"/>
                <a:cs typeface="Consolas" panose="020B0609020204030204" pitchFamily="49" charset="0"/>
              </a:rPr>
              <a:t>Моята страница</a:t>
            </a:r>
            <a:r>
              <a:rPr lang="bg-BG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&lt;/head&gt;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&lt;body&gt;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&lt;/body&gt;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1284320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45D1D9-9C82-E343-7B5B-E9A2A9CAB1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F3FD1-0EFB-1EFC-AFE1-9B8F9A806B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Добавяме </a:t>
            </a:r>
            <a:r>
              <a:rPr lang="bg-BG" sz="3600" b="1" dirty="0"/>
              <a:t>съдържане</a:t>
            </a:r>
            <a:r>
              <a:rPr lang="bg-BG" sz="3600" dirty="0"/>
              <a:t> в </a:t>
            </a:r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&lt;body&gt;</a:t>
            </a:r>
            <a:endParaRPr lang="bg-BG" sz="3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3600" dirty="0"/>
              <a:t>Запазваме </a:t>
            </a:r>
            <a:r>
              <a:rPr lang="bg-BG" sz="3600" b="1" dirty="0"/>
              <a:t>промените</a:t>
            </a:r>
            <a:r>
              <a:rPr lang="bg-BG" sz="3600" dirty="0"/>
              <a:t> във </a:t>
            </a:r>
            <a:r>
              <a:rPr lang="bg-BG" sz="3600" b="1" dirty="0"/>
              <a:t>файла</a:t>
            </a:r>
            <a:endParaRPr lang="en-BG" sz="36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32B02F-F82F-BE40-5EB1-E23ED6F2A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съдържание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A609220-24EE-C88B-3336-0CF0FFB3A20C}"/>
              </a:ext>
            </a:extLst>
          </p:cNvPr>
          <p:cNvSpPr txBox="1">
            <a:spLocks/>
          </p:cNvSpPr>
          <p:nvPr/>
        </p:nvSpPr>
        <p:spPr>
          <a:xfrm>
            <a:off x="569906" y="3609000"/>
            <a:ext cx="11183124" cy="206210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&lt;body&gt;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&lt;h1&gt;</a:t>
            </a:r>
            <a:r>
              <a:rPr lang="bg-BG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Здравей, свят!</a:t>
            </a:r>
            <a:r>
              <a:rPr lang="bg-BG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h1&gt;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&lt;p&gt;</a:t>
            </a:r>
            <a:r>
              <a:rPr lang="bg-BG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Това е моята първа уеб страница.</a:t>
            </a:r>
            <a:r>
              <a:rPr lang="bg-BG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&lt;/body&gt;</a:t>
            </a:r>
          </a:p>
        </p:txBody>
      </p:sp>
    </p:spTree>
    <p:extLst>
      <p:ext uri="{BB962C8B-B14F-4D97-AF65-F5344CB8AC3E}">
        <p14:creationId xmlns:p14="http://schemas.microsoft.com/office/powerpoint/2010/main" val="199806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Въведение и роля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6000" dirty="0"/>
              <a:t>HTML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16A6BD-57F4-9DF0-10F5-840BE90B56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059" r="11059"/>
          <a:stretch/>
        </p:blipFill>
        <p:spPr>
          <a:xfrm>
            <a:off x="4971000" y="1224000"/>
            <a:ext cx="2250000" cy="2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45D1D9-9C82-E343-7B5B-E9A2A9CAB1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F3FD1-0EFB-1EFC-AFE1-9B8F9A806B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Отваряме </a:t>
            </a:r>
            <a:r>
              <a:rPr lang="bg-BG" sz="3600" b="1" dirty="0">
                <a:solidFill>
                  <a:schemeClr val="bg1"/>
                </a:solidFill>
              </a:rPr>
              <a:t>файла</a:t>
            </a:r>
            <a:r>
              <a:rPr lang="bg-BG" sz="3600" dirty="0"/>
              <a:t> в </a:t>
            </a:r>
            <a:r>
              <a:rPr lang="bg-BG" sz="3600" b="1" dirty="0"/>
              <a:t>уеб браузър</a:t>
            </a:r>
            <a:endParaRPr lang="en-BG" sz="36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32B02F-F82F-BE40-5EB1-E23ED6F2A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0691AD-4963-9D9B-7CF2-AB3F17B123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11400" y="2529070"/>
            <a:ext cx="7569200" cy="28628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4560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6" y="1360993"/>
            <a:ext cx="11562624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676785"/>
            <a:ext cx="10826625" cy="4977574"/>
          </a:xfrm>
        </p:spPr>
        <p:txBody>
          <a:bodyPr>
            <a:no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HTML </a:t>
            </a:r>
            <a:r>
              <a:rPr lang="bg-BG" sz="2800" dirty="0"/>
              <a:t>=</a:t>
            </a:r>
            <a:r>
              <a:rPr lang="en-US" sz="2800" dirty="0"/>
              <a:t>= </a:t>
            </a:r>
            <a:r>
              <a:rPr lang="bg-BG" sz="2800" b="1" dirty="0"/>
              <a:t>маркиращ език </a:t>
            </a:r>
            <a:r>
              <a:rPr lang="bg-BG" sz="2800" dirty="0"/>
              <a:t>за </a:t>
            </a:r>
            <a:r>
              <a:rPr lang="bg-BG" sz="2800" b="1" dirty="0"/>
              <a:t>създаване</a:t>
            </a:r>
            <a:r>
              <a:rPr lang="bg-BG" sz="2800" dirty="0"/>
              <a:t> на </a:t>
            </a:r>
            <a:r>
              <a:rPr lang="bg-BG" sz="2800" b="1" dirty="0"/>
              <a:t>уеб страници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Таг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800" dirty="0">
                <a:solidFill>
                  <a:schemeClr val="bg2">
                    <a:lumMod val="95000"/>
                  </a:schemeClr>
                </a:solidFill>
              </a:rPr>
              <a:t>== </a:t>
            </a:r>
            <a:r>
              <a:rPr lang="bg-BG" sz="2800" b="1" dirty="0">
                <a:solidFill>
                  <a:schemeClr val="bg2">
                    <a:lumMod val="95000"/>
                  </a:schemeClr>
                </a:solidFill>
              </a:rPr>
              <a:t>маркиращи конструкции</a:t>
            </a:r>
            <a:r>
              <a:rPr lang="bg-BG" sz="2800" dirty="0">
                <a:solidFill>
                  <a:schemeClr val="bg2">
                    <a:lumMod val="95000"/>
                  </a:schemeClr>
                </a:solidFill>
              </a:rPr>
              <a:t>, които определят </a:t>
            </a:r>
            <a:r>
              <a:rPr lang="bg-BG" sz="2800" b="1" dirty="0">
                <a:solidFill>
                  <a:schemeClr val="bg2">
                    <a:lumMod val="95000"/>
                  </a:schemeClr>
                </a:solidFill>
              </a:rPr>
              <a:t>типа съдържание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Елемент </a:t>
            </a:r>
            <a:r>
              <a:rPr lang="en-US" sz="2800" dirty="0">
                <a:solidFill>
                  <a:schemeClr val="bg2"/>
                </a:solidFill>
              </a:rPr>
              <a:t>== </a:t>
            </a:r>
            <a:r>
              <a:rPr lang="bg-BG" sz="2800" b="1" dirty="0">
                <a:solidFill>
                  <a:schemeClr val="bg2"/>
                </a:solidFill>
              </a:rPr>
              <a:t>пълната конструкция </a:t>
            </a:r>
            <a:r>
              <a:rPr lang="bg-BG" sz="2800" dirty="0">
                <a:solidFill>
                  <a:schemeClr val="bg2"/>
                </a:solidFill>
              </a:rPr>
              <a:t>от </a:t>
            </a:r>
            <a:r>
              <a:rPr lang="bg-BG" sz="2800" b="1" dirty="0">
                <a:solidFill>
                  <a:schemeClr val="bg2"/>
                </a:solidFill>
              </a:rPr>
              <a:t>таг </a:t>
            </a:r>
            <a:r>
              <a:rPr lang="bg-BG" sz="2800" dirty="0">
                <a:solidFill>
                  <a:schemeClr val="bg2"/>
                </a:solidFill>
              </a:rPr>
              <a:t>и</a:t>
            </a:r>
            <a:r>
              <a:rPr lang="bg-BG" sz="2800" b="1" dirty="0">
                <a:solidFill>
                  <a:schemeClr val="bg2"/>
                </a:solidFill>
              </a:rPr>
              <a:t> съдържание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Атрибут </a:t>
            </a:r>
            <a:r>
              <a:rPr lang="bg-BG" sz="2800" dirty="0"/>
              <a:t>=</a:t>
            </a:r>
            <a:r>
              <a:rPr lang="en-US" sz="2800" dirty="0"/>
              <a:t>= </a:t>
            </a:r>
            <a:r>
              <a:rPr lang="bg-BG" sz="2800" b="1" dirty="0"/>
              <a:t>допълнителната информация </a:t>
            </a:r>
            <a:r>
              <a:rPr lang="bg-BG" sz="2800" dirty="0"/>
              <a:t>за </a:t>
            </a:r>
            <a:r>
              <a:rPr lang="bg-BG" sz="2800" b="1" dirty="0"/>
              <a:t>елементите</a:t>
            </a:r>
            <a:endParaRPr lang="bg-BG" sz="2800" dirty="0"/>
          </a:p>
          <a:p>
            <a:pPr marL="360363" indent="-360363" fontAlgn="base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Структурни тагове </a:t>
            </a:r>
            <a:r>
              <a:rPr lang="en-US" sz="2800" dirty="0"/>
              <a:t>== </a:t>
            </a:r>
            <a:r>
              <a:rPr lang="bg-BG" sz="2800" dirty="0"/>
              <a:t>изграждат </a:t>
            </a:r>
            <a:r>
              <a:rPr lang="bg-BG" sz="2800" b="1" dirty="0"/>
              <a:t>основната рамка </a:t>
            </a:r>
            <a:r>
              <a:rPr lang="bg-BG" sz="2800" dirty="0"/>
              <a:t>на </a:t>
            </a:r>
            <a:r>
              <a:rPr lang="en-US" sz="2800" b="1" dirty="0"/>
              <a:t>HTML</a:t>
            </a:r>
            <a:r>
              <a:rPr lang="en-US" sz="2800" dirty="0"/>
              <a:t> </a:t>
            </a:r>
            <a:r>
              <a:rPr lang="bg-BG" sz="2800" b="1" dirty="0"/>
              <a:t>документа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Мета тагове </a:t>
            </a:r>
            <a:r>
              <a:rPr lang="bg-BG" sz="2800" dirty="0">
                <a:solidFill>
                  <a:schemeClr val="bg2"/>
                </a:solidFill>
              </a:rPr>
              <a:t>=</a:t>
            </a:r>
            <a:r>
              <a:rPr lang="en-US" sz="2800" dirty="0">
                <a:solidFill>
                  <a:schemeClr val="bg2"/>
                </a:solidFill>
              </a:rPr>
              <a:t>=</a:t>
            </a:r>
            <a:r>
              <a:rPr lang="bg-BG" sz="2800" dirty="0">
                <a:solidFill>
                  <a:schemeClr val="bg2"/>
                </a:solidFill>
              </a:rPr>
              <a:t> съдържат</a:t>
            </a:r>
            <a:r>
              <a:rPr lang="bg-BG" sz="2800" b="1" dirty="0">
                <a:solidFill>
                  <a:schemeClr val="bg2"/>
                </a:solidFill>
              </a:rPr>
              <a:t> информация </a:t>
            </a:r>
            <a:r>
              <a:rPr lang="bg-BG" sz="2800" dirty="0">
                <a:solidFill>
                  <a:schemeClr val="bg2"/>
                </a:solidFill>
              </a:rPr>
              <a:t>за</a:t>
            </a:r>
            <a:r>
              <a:rPr lang="bg-BG" sz="2800" b="1" dirty="0">
                <a:solidFill>
                  <a:schemeClr val="bg2"/>
                </a:solidFill>
              </a:rPr>
              <a:t> уеб страницата</a:t>
            </a:r>
            <a:endParaRPr lang="en-US" sz="2800" b="1" dirty="0"/>
          </a:p>
          <a:p>
            <a:pPr marL="360363" indent="-360363" fontAlgn="base">
              <a:buClr>
                <a:schemeClr val="bg2"/>
              </a:buClr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HTML 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дърво </a:t>
            </a:r>
            <a:r>
              <a:rPr lang="bg-BG" sz="2800" b="1" dirty="0"/>
              <a:t>(D</a:t>
            </a:r>
            <a:r>
              <a:rPr lang="en-US" sz="2800" b="1" dirty="0"/>
              <a:t>OM)</a:t>
            </a:r>
            <a:r>
              <a:rPr lang="bg-BG" sz="2800" b="1" dirty="0"/>
              <a:t> </a:t>
            </a:r>
            <a:r>
              <a:rPr lang="bg-BG" sz="2800" dirty="0"/>
              <a:t>==</a:t>
            </a:r>
            <a:r>
              <a:rPr lang="en-US" sz="2800" b="1" dirty="0"/>
              <a:t> </a:t>
            </a:r>
            <a:r>
              <a:rPr lang="bg-BG" sz="2800" b="1" dirty="0"/>
              <a:t>структурата</a:t>
            </a:r>
            <a:r>
              <a:rPr lang="bg-BG" sz="2800" dirty="0"/>
              <a:t> на </a:t>
            </a:r>
            <a:r>
              <a:rPr lang="en-US" sz="2800" b="1" dirty="0"/>
              <a:t>HTML </a:t>
            </a:r>
            <a:r>
              <a:rPr lang="bg-BG" sz="2800" b="1" dirty="0"/>
              <a:t>страницата</a:t>
            </a:r>
            <a:endParaRPr lang="bg-BG" sz="2800" b="1" dirty="0">
              <a:solidFill>
                <a:schemeClr val="bg2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6EE42-462D-ADF1-958D-891D8265DC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174F8-CC61-813B-0FF9-075C4B18E8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sz="3200" b="1" dirty="0">
                <a:solidFill>
                  <a:schemeClr val="bg1"/>
                </a:solidFill>
              </a:rPr>
              <a:t>HTML</a:t>
            </a:r>
            <a:r>
              <a:rPr lang="en-GB" sz="3200" b="1" dirty="0"/>
              <a:t> (</a:t>
            </a:r>
            <a:r>
              <a:rPr lang="en-GB" sz="3200" b="1" dirty="0">
                <a:solidFill>
                  <a:schemeClr val="bg1"/>
                </a:solidFill>
              </a:rPr>
              <a:t>H</a:t>
            </a:r>
            <a:r>
              <a:rPr lang="en-GB" sz="3200" b="1" dirty="0"/>
              <a:t>yper</a:t>
            </a:r>
            <a:r>
              <a:rPr lang="en-GB" sz="3200" b="1" dirty="0">
                <a:solidFill>
                  <a:schemeClr val="bg1"/>
                </a:solidFill>
              </a:rPr>
              <a:t>T</a:t>
            </a:r>
            <a:r>
              <a:rPr lang="en-GB" sz="3200" b="1" dirty="0"/>
              <a:t>ext </a:t>
            </a:r>
            <a:r>
              <a:rPr lang="en-GB" sz="3200" b="1" dirty="0">
                <a:solidFill>
                  <a:schemeClr val="bg1"/>
                </a:solidFill>
              </a:rPr>
              <a:t>M</a:t>
            </a:r>
            <a:r>
              <a:rPr lang="en-GB" sz="3200" b="1" dirty="0"/>
              <a:t>arkup </a:t>
            </a:r>
            <a:r>
              <a:rPr lang="en-GB" sz="3200" b="1" dirty="0">
                <a:solidFill>
                  <a:schemeClr val="bg1"/>
                </a:solidFill>
              </a:rPr>
              <a:t>L</a:t>
            </a:r>
            <a:r>
              <a:rPr lang="en-GB" sz="3200" b="1" dirty="0"/>
              <a:t>anguage) </a:t>
            </a:r>
            <a:r>
              <a:rPr lang="bg-BG" sz="3200" dirty="0"/>
              <a:t>е </a:t>
            </a:r>
            <a:r>
              <a:rPr lang="bg-BG" sz="3200" b="1" dirty="0">
                <a:solidFill>
                  <a:schemeClr val="bg1"/>
                </a:solidFill>
              </a:rPr>
              <a:t>маркиращ език </a:t>
            </a:r>
            <a:r>
              <a:rPr lang="bg-BG" sz="3200" dirty="0"/>
              <a:t>за </a:t>
            </a:r>
            <a:r>
              <a:rPr lang="bg-BG" sz="3200" b="1" dirty="0"/>
              <a:t>създаване</a:t>
            </a:r>
            <a:r>
              <a:rPr lang="bg-BG" sz="3200" dirty="0"/>
              <a:t> и </a:t>
            </a:r>
            <a:r>
              <a:rPr lang="bg-BG" sz="3200" b="1" dirty="0"/>
              <a:t>структуриране</a:t>
            </a:r>
            <a:r>
              <a:rPr lang="bg-BG" sz="3200" dirty="0"/>
              <a:t> на </a:t>
            </a:r>
            <a:r>
              <a:rPr lang="bg-BG" sz="3200" b="1" dirty="0"/>
              <a:t>уеб страници</a:t>
            </a:r>
          </a:p>
          <a:p>
            <a:r>
              <a:rPr lang="bg-BG" sz="3200" dirty="0"/>
              <a:t>Описва </a:t>
            </a:r>
            <a:r>
              <a:rPr lang="bg-BG" sz="3200" b="1" dirty="0"/>
              <a:t>съдържанието</a:t>
            </a:r>
            <a:r>
              <a:rPr lang="bg-BG" sz="3200" dirty="0"/>
              <a:t> чрез специални </a:t>
            </a:r>
            <a:r>
              <a:rPr lang="bg-BG" sz="3200" b="1" dirty="0">
                <a:solidFill>
                  <a:schemeClr val="bg1"/>
                </a:solidFill>
              </a:rPr>
              <a:t>тагове</a:t>
            </a:r>
            <a:r>
              <a:rPr lang="bg-BG" sz="3200" dirty="0"/>
              <a:t>, които </a:t>
            </a:r>
            <a:r>
              <a:rPr lang="bg-BG" sz="3200" b="1" dirty="0"/>
              <a:t>браузърът</a:t>
            </a:r>
            <a:r>
              <a:rPr lang="bg-BG" sz="3200" dirty="0"/>
              <a:t> </a:t>
            </a:r>
            <a:r>
              <a:rPr lang="bg-BG" sz="3200" b="1" dirty="0"/>
              <a:t>разпознава</a:t>
            </a:r>
            <a:r>
              <a:rPr lang="bg-BG" sz="3200" dirty="0"/>
              <a:t> и </a:t>
            </a:r>
            <a:r>
              <a:rPr lang="bg-BG" sz="3200" b="1" dirty="0"/>
              <a:t>визуализира</a:t>
            </a:r>
          </a:p>
          <a:p>
            <a:r>
              <a:rPr lang="en-US" sz="3200" b="1" i="1" dirty="0">
                <a:solidFill>
                  <a:schemeClr val="bg1"/>
                </a:solidFill>
              </a:rPr>
              <a:t>HTML </a:t>
            </a:r>
            <a:r>
              <a:rPr lang="bg-BG" sz="3200" b="1" i="1" dirty="0">
                <a:solidFill>
                  <a:schemeClr val="bg1"/>
                </a:solidFill>
              </a:rPr>
              <a:t>не е програмен език!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15D416C-6BD1-A021-F0C6-501578411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AE569C-2FAD-124D-B2F9-E217596B78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11369" y="4172894"/>
            <a:ext cx="5169262" cy="248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60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4D2E3B-82C0-9F61-91B3-1B35300C96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CC14D-B6E2-9F46-2064-E507E12B0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b="1" dirty="0"/>
              <a:t>Описва</a:t>
            </a:r>
            <a:r>
              <a:rPr lang="bg-BG" sz="3200" b="1" dirty="0">
                <a:solidFill>
                  <a:schemeClr val="bg1"/>
                </a:solidFill>
              </a:rPr>
              <a:t> съдържанието</a:t>
            </a:r>
            <a:r>
              <a:rPr lang="bg-BG" sz="3200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на </a:t>
            </a:r>
            <a:r>
              <a:rPr lang="bg-BG" sz="3200" b="1" dirty="0"/>
              <a:t>уеб страницата</a:t>
            </a:r>
          </a:p>
          <a:p>
            <a:r>
              <a:rPr lang="bg-BG" sz="3200" b="1" dirty="0"/>
              <a:t>Определя</a:t>
            </a:r>
            <a:r>
              <a:rPr lang="bg-BG" sz="3200" dirty="0"/>
              <a:t> </a:t>
            </a:r>
            <a:r>
              <a:rPr lang="bg-BG" sz="3200" b="1" dirty="0">
                <a:solidFill>
                  <a:schemeClr val="bg1"/>
                </a:solidFill>
              </a:rPr>
              <a:t>логическата структура </a:t>
            </a:r>
            <a:r>
              <a:rPr lang="bg-BG" sz="3200" dirty="0"/>
              <a:t>на </a:t>
            </a:r>
            <a:r>
              <a:rPr lang="bg-BG" sz="3200" b="1" dirty="0"/>
              <a:t>документа</a:t>
            </a:r>
          </a:p>
          <a:p>
            <a:r>
              <a:rPr lang="bg-BG" sz="3200" b="1" dirty="0"/>
              <a:t>Служи</a:t>
            </a:r>
            <a:r>
              <a:rPr lang="bg-BG" sz="3200" dirty="0"/>
              <a:t> като </a:t>
            </a:r>
            <a:r>
              <a:rPr lang="bg-BG" sz="3200" b="1" dirty="0">
                <a:solidFill>
                  <a:schemeClr val="bg1"/>
                </a:solidFill>
              </a:rPr>
              <a:t>основа</a:t>
            </a:r>
            <a:r>
              <a:rPr lang="bg-BG" sz="3200" dirty="0"/>
              <a:t>, върху която </a:t>
            </a:r>
            <a:r>
              <a:rPr lang="en-US" sz="3200" b="1" dirty="0"/>
              <a:t>CSS </a:t>
            </a:r>
            <a:r>
              <a:rPr lang="bg-BG" sz="3200" b="1" dirty="0"/>
              <a:t>оформя дизайна</a:t>
            </a:r>
          </a:p>
          <a:p>
            <a:r>
              <a:rPr lang="bg-BG" sz="3200" b="1" dirty="0">
                <a:solidFill>
                  <a:schemeClr val="bg1"/>
                </a:solidFill>
              </a:rPr>
              <a:t>Работи</a:t>
            </a:r>
            <a:r>
              <a:rPr lang="bg-BG" sz="3200" dirty="0">
                <a:solidFill>
                  <a:schemeClr val="bg1"/>
                </a:solidFill>
              </a:rPr>
              <a:t> </a:t>
            </a:r>
            <a:r>
              <a:rPr lang="bg-BG" sz="3200" b="1" dirty="0">
                <a:solidFill>
                  <a:schemeClr val="bg1"/>
                </a:solidFill>
              </a:rPr>
              <a:t>съвместно </a:t>
            </a:r>
            <a:r>
              <a:rPr lang="bg-BG" sz="3200" dirty="0"/>
              <a:t>с</a:t>
            </a:r>
            <a:r>
              <a:rPr lang="bg-BG" sz="3200" b="1" dirty="0"/>
              <a:t> </a:t>
            </a:r>
            <a:r>
              <a:rPr lang="en-US" sz="3200" b="1" dirty="0"/>
              <a:t>JavaScript </a:t>
            </a:r>
            <a:r>
              <a:rPr lang="bg-BG" sz="3200" dirty="0"/>
              <a:t>за </a:t>
            </a:r>
            <a:r>
              <a:rPr lang="bg-BG" sz="3200" b="1" dirty="0"/>
              <a:t>добавяне</a:t>
            </a:r>
            <a:r>
              <a:rPr lang="bg-BG" sz="3200" dirty="0"/>
              <a:t> на </a:t>
            </a:r>
            <a:r>
              <a:rPr lang="bg-BG" sz="3200" b="1" dirty="0"/>
              <a:t>интерактивност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F8F48D2-3FC6-5313-D86E-F47B1ED4F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Роля на </a:t>
            </a:r>
            <a:r>
              <a:rPr lang="en-US" dirty="0"/>
              <a:t>HTML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AC6444-3106-EC55-DD02-AD2453743F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8682"/>
          <a:stretch/>
        </p:blipFill>
        <p:spPr>
          <a:xfrm>
            <a:off x="3404512" y="3852645"/>
            <a:ext cx="5091208" cy="295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11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/>
              <a:t>Тагове, елементи, атрибути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Основни компоненти на</a:t>
            </a:r>
            <a:r>
              <a:rPr lang="en-US" sz="4400" dirty="0"/>
              <a:t> HTML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8CF2EC-ED52-69C0-C3FF-514DE254DD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02221" y="1680624"/>
            <a:ext cx="2987557" cy="196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7BB186-0625-4E0B-CA1A-C0211BD000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854CD-BCD9-A1E9-4F85-ADBDD20E5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b="1" dirty="0">
                <a:solidFill>
                  <a:schemeClr val="bg1"/>
                </a:solidFill>
              </a:rPr>
              <a:t>Маркиращи конструкции</a:t>
            </a:r>
          </a:p>
          <a:p>
            <a:r>
              <a:rPr lang="bg-BG" sz="3600" b="1" dirty="0"/>
              <a:t>Етикети</a:t>
            </a:r>
            <a:r>
              <a:rPr lang="bg-BG" sz="3600" dirty="0"/>
              <a:t>, заградени в </a:t>
            </a:r>
            <a:r>
              <a:rPr lang="bg-BG" sz="3600" b="1" dirty="0"/>
              <a:t>ъглови скоби </a:t>
            </a:r>
            <a:r>
              <a:rPr lang="bg-BG" sz="3600" dirty="0"/>
              <a:t>(</a:t>
            </a:r>
            <a:r>
              <a:rPr lang="bg-BG" sz="3600" b="1" dirty="0"/>
              <a:t>&lt; </a:t>
            </a:r>
            <a:r>
              <a:rPr lang="en-US" sz="3600" b="1" dirty="0"/>
              <a:t>&gt;</a:t>
            </a:r>
            <a:r>
              <a:rPr lang="en-US" sz="3600" dirty="0"/>
              <a:t>)</a:t>
            </a:r>
            <a:endParaRPr lang="bg-BG" sz="3600" dirty="0"/>
          </a:p>
          <a:p>
            <a:r>
              <a:rPr lang="bg-BG" sz="3600" dirty="0"/>
              <a:t>Определят </a:t>
            </a:r>
            <a:r>
              <a:rPr lang="bg-BG" sz="3600" b="1" dirty="0">
                <a:solidFill>
                  <a:schemeClr val="bg1"/>
                </a:solidFill>
              </a:rPr>
              <a:t>типа</a:t>
            </a:r>
            <a:r>
              <a:rPr lang="bg-BG" sz="3600" dirty="0"/>
              <a:t> на </a:t>
            </a:r>
            <a:r>
              <a:rPr lang="bg-BG" sz="3600" b="1" dirty="0"/>
              <a:t>съдържанието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356433-E514-4027-6B14-FC4301AF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Тагове (1</a:t>
            </a:r>
            <a:r>
              <a:rPr lang="en-US" dirty="0"/>
              <a:t>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F38C98-EF5F-8433-D089-9210022A88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92250" y="3485798"/>
            <a:ext cx="4207500" cy="316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03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7BB186-0625-4E0B-CA1A-C0211BD000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854CD-BCD9-A1E9-4F85-ADBDD20E5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905598" cy="5528766"/>
          </a:xfrm>
        </p:spPr>
        <p:txBody>
          <a:bodyPr/>
          <a:lstStyle/>
          <a:p>
            <a:r>
              <a:rPr lang="bg-BG" sz="3600" dirty="0"/>
              <a:t>Повечето </a:t>
            </a:r>
            <a:r>
              <a:rPr lang="bg-BG" sz="3600" b="1" dirty="0"/>
              <a:t>тагове</a:t>
            </a:r>
            <a:r>
              <a:rPr lang="bg-BG" sz="3600" dirty="0"/>
              <a:t> имат </a:t>
            </a:r>
            <a:r>
              <a:rPr lang="bg-BG" sz="3600" b="1" dirty="0">
                <a:solidFill>
                  <a:schemeClr val="bg1"/>
                </a:solidFill>
              </a:rPr>
              <a:t>отварящ</a:t>
            </a:r>
            <a:r>
              <a:rPr lang="bg-BG" sz="3600" dirty="0"/>
              <a:t> и </a:t>
            </a:r>
            <a:r>
              <a:rPr lang="bg-BG" sz="3600" b="1" dirty="0">
                <a:solidFill>
                  <a:schemeClr val="bg1"/>
                </a:solidFill>
              </a:rPr>
              <a:t>затварящ таг</a:t>
            </a:r>
            <a:endParaRPr lang="bg-BG" sz="3600" dirty="0"/>
          </a:p>
          <a:p>
            <a:r>
              <a:rPr lang="bg-BG" sz="3600" b="1" dirty="0"/>
              <a:t>Таговете</a:t>
            </a:r>
            <a:r>
              <a:rPr lang="bg-BG" sz="3600" dirty="0"/>
              <a:t> могат да се </a:t>
            </a:r>
            <a:r>
              <a:rPr lang="bg-BG" sz="3600" b="1" dirty="0">
                <a:solidFill>
                  <a:schemeClr val="bg1"/>
                </a:solidFill>
              </a:rPr>
              <a:t>влагат</a:t>
            </a:r>
            <a:r>
              <a:rPr lang="bg-BG" sz="3600" b="1" dirty="0"/>
              <a:t> един в друг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Първият</a:t>
            </a:r>
            <a:r>
              <a:rPr lang="bg-BG" sz="3400" dirty="0"/>
              <a:t> </a:t>
            </a:r>
            <a:r>
              <a:rPr lang="bg-BG" sz="3400" b="1" dirty="0"/>
              <a:t>отворен</a:t>
            </a:r>
            <a:r>
              <a:rPr lang="bg-BG" sz="3400" dirty="0"/>
              <a:t> таг се </a:t>
            </a:r>
            <a:r>
              <a:rPr lang="bg-BG" sz="3400" b="1" dirty="0"/>
              <a:t>затваря</a:t>
            </a:r>
            <a:r>
              <a:rPr lang="bg-BG" sz="3400" dirty="0"/>
              <a:t> </a:t>
            </a:r>
            <a:r>
              <a:rPr lang="bg-BG" sz="3400" b="1" dirty="0">
                <a:solidFill>
                  <a:schemeClr val="bg1"/>
                </a:solidFill>
              </a:rPr>
              <a:t>последен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356433-E514-4027-6B14-FC4301AF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Тагове</a:t>
            </a:r>
            <a:r>
              <a:rPr lang="en-US" dirty="0"/>
              <a:t> (2)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52EF20-3FEE-5DBE-F240-F7C9969AEC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62618" y="1196125"/>
            <a:ext cx="4562194" cy="466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54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062F29-2E20-4D41-AEF3-F3A620EC74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0A044-E0EF-CF65-9F1D-43850DAF71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Затварящ таг</a:t>
            </a:r>
          </a:p>
          <a:p>
            <a:pPr lvl="1"/>
            <a:r>
              <a:rPr lang="bg-BG" dirty="0"/>
              <a:t>Отбелязва </a:t>
            </a:r>
            <a:r>
              <a:rPr lang="bg-BG" b="1" dirty="0"/>
              <a:t>края</a:t>
            </a:r>
            <a:r>
              <a:rPr lang="bg-BG" dirty="0"/>
              <a:t> на </a:t>
            </a:r>
            <a:r>
              <a:rPr lang="bg-BG" b="1" dirty="0"/>
              <a:t>елемента</a:t>
            </a:r>
          </a:p>
          <a:p>
            <a:pPr lvl="1"/>
            <a:r>
              <a:rPr lang="bg-BG" dirty="0"/>
              <a:t>Показва </a:t>
            </a:r>
            <a:r>
              <a:rPr lang="bg-BG" b="1" dirty="0"/>
              <a:t>къде </a:t>
            </a:r>
            <a:r>
              <a:rPr lang="bg-BG" b="1" dirty="0">
                <a:solidFill>
                  <a:schemeClr val="bg1"/>
                </a:solidFill>
              </a:rPr>
              <a:t>приключва</a:t>
            </a:r>
            <a:r>
              <a:rPr lang="bg-BG" b="1" dirty="0"/>
              <a:t> действието</a:t>
            </a:r>
            <a:r>
              <a:rPr lang="bg-BG" dirty="0"/>
              <a:t> на </a:t>
            </a:r>
            <a:r>
              <a:rPr lang="bg-BG" b="1" dirty="0"/>
              <a:t>елемента</a:t>
            </a:r>
            <a:endParaRPr lang="en-BG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A71758-C923-809F-5633-E97F3F3C6C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Отварящ таг</a:t>
            </a:r>
          </a:p>
          <a:p>
            <a:pPr lvl="1"/>
            <a:r>
              <a:rPr lang="bg-BG" dirty="0"/>
              <a:t>Отбелязва </a:t>
            </a:r>
            <a:r>
              <a:rPr lang="bg-BG" b="1" dirty="0"/>
              <a:t>началото</a:t>
            </a:r>
            <a:r>
              <a:rPr lang="bg-BG" dirty="0"/>
              <a:t> на </a:t>
            </a:r>
            <a:r>
              <a:rPr lang="bg-BG" b="1" dirty="0"/>
              <a:t>елемента</a:t>
            </a:r>
          </a:p>
          <a:p>
            <a:pPr lvl="1"/>
            <a:r>
              <a:rPr lang="bg-BG" dirty="0"/>
              <a:t>Казва на браузъра </a:t>
            </a:r>
            <a:r>
              <a:rPr lang="bg-BG" b="1" dirty="0"/>
              <a:t>какъв тип съдържание</a:t>
            </a:r>
            <a:r>
              <a:rPr lang="bg-BG" dirty="0"/>
              <a:t> </a:t>
            </a:r>
            <a:r>
              <a:rPr lang="bg-BG" b="1" dirty="0">
                <a:solidFill>
                  <a:schemeClr val="bg1"/>
                </a:solidFill>
              </a:rPr>
              <a:t>започва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endParaRPr lang="en-BG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108387-77C5-94D2-E51E-641019A2D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Отварящи и затварящи тагове</a:t>
            </a:r>
            <a:endParaRPr lang="en-BG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420F305-62FA-E84C-D622-647F5EFF74E6}"/>
              </a:ext>
            </a:extLst>
          </p:cNvPr>
          <p:cNvSpPr txBox="1">
            <a:spLocks/>
          </p:cNvSpPr>
          <p:nvPr/>
        </p:nvSpPr>
        <p:spPr>
          <a:xfrm>
            <a:off x="443201" y="4477241"/>
            <a:ext cx="5040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E66C816-8B2F-B4D0-F44F-5A9C70D1BD7F}"/>
              </a:ext>
            </a:extLst>
          </p:cNvPr>
          <p:cNvSpPr txBox="1">
            <a:spLocks/>
          </p:cNvSpPr>
          <p:nvPr/>
        </p:nvSpPr>
        <p:spPr>
          <a:xfrm>
            <a:off x="6896737" y="4499833"/>
            <a:ext cx="5040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38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0.4|0.3|0.5|0.3|0.3|0.4|0.4"/>
</p:tagLst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38910</TotalTime>
  <Words>1312</Words>
  <Application>Microsoft Macintosh PowerPoint</Application>
  <PresentationFormat>Widescreen</PresentationFormat>
  <Paragraphs>254</Paragraphs>
  <Slides>33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Consolas</vt:lpstr>
      <vt:lpstr>Wingdings</vt:lpstr>
      <vt:lpstr>SoftUni</vt:lpstr>
      <vt:lpstr>Основи на HTML</vt:lpstr>
      <vt:lpstr>Съдържание</vt:lpstr>
      <vt:lpstr>HTML</vt:lpstr>
      <vt:lpstr>HTML</vt:lpstr>
      <vt:lpstr>Роля на HTML</vt:lpstr>
      <vt:lpstr>Основни компоненти на HTML</vt:lpstr>
      <vt:lpstr>Тагове (1)</vt:lpstr>
      <vt:lpstr>Тагове (2)</vt:lpstr>
      <vt:lpstr>Отварящи и затварящи тагове</vt:lpstr>
      <vt:lpstr>Самозатварящи се тагове</vt:lpstr>
      <vt:lpstr>Елементи</vt:lpstr>
      <vt:lpstr>Атрибути</vt:lpstr>
      <vt:lpstr>Елементи, тагове и атрибути</vt:lpstr>
      <vt:lpstr>Структурни тагове</vt:lpstr>
      <vt:lpstr>Структурни тагове</vt:lpstr>
      <vt:lpstr>Основни структурни тагове (1)</vt:lpstr>
      <vt:lpstr>Основни структурни тагове (2)</vt:lpstr>
      <vt:lpstr>Мета тагове</vt:lpstr>
      <vt:lpstr>Основни видове мета тагове (1)</vt:lpstr>
      <vt:lpstr>Основни видове мета тагове (2)</vt:lpstr>
      <vt:lpstr>Примерна структура на HTML документ</vt:lpstr>
      <vt:lpstr>HTML дърво</vt:lpstr>
      <vt:lpstr>HTML дърво (DOM)</vt:lpstr>
      <vt:lpstr>Основни характеристики на HTML дървото (DOM)</vt:lpstr>
      <vt:lpstr>Пример за HTML дърво (DOM)</vt:lpstr>
      <vt:lpstr>Пример</vt:lpstr>
      <vt:lpstr>Създаване на първа уеб HTML страница</vt:lpstr>
      <vt:lpstr>Добавяне на основна структура</vt:lpstr>
      <vt:lpstr>Добавяне на съдържание</vt:lpstr>
      <vt:lpstr>Резултат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Основи на HTML</dc:title>
  <dc:subject>Модул 3: Информационни технологии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406</cp:revision>
  <dcterms:created xsi:type="dcterms:W3CDTF">2018-05-23T13:08:44Z</dcterms:created>
  <dcterms:modified xsi:type="dcterms:W3CDTF">2026-02-23T05:38:04Z</dcterms:modified>
  <cp:category/>
</cp:coreProperties>
</file>

<file path=docProps/thumbnail.jpeg>
</file>